
<file path=[Content_Types].xml><?xml version="1.0" encoding="utf-8"?>
<Types xmlns="http://schemas.openxmlformats.org/package/2006/content-types">
  <Default Extension="png" ContentType="image/png"/>
  <Default Extension="jfif" ContentType="image/jpe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1"/>
  </p:notesMasterIdLst>
  <p:handoutMasterIdLst>
    <p:handoutMasterId r:id="rId102"/>
  </p:handoutMasterIdLst>
  <p:sldIdLst>
    <p:sldId id="265" r:id="rId3"/>
    <p:sldId id="367" r:id="rId4"/>
    <p:sldId id="264" r:id="rId5"/>
    <p:sldId id="266" r:id="rId6"/>
    <p:sldId id="272" r:id="rId7"/>
    <p:sldId id="270" r:id="rId8"/>
    <p:sldId id="283" r:id="rId9"/>
    <p:sldId id="277" r:id="rId10"/>
    <p:sldId id="366" r:id="rId11"/>
    <p:sldId id="279" r:id="rId12"/>
    <p:sldId id="280" r:id="rId13"/>
    <p:sldId id="271" r:id="rId14"/>
    <p:sldId id="281" r:id="rId15"/>
    <p:sldId id="282"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6" r:id="rId48"/>
    <p:sldId id="317" r:id="rId49"/>
    <p:sldId id="318" r:id="rId50"/>
    <p:sldId id="319" r:id="rId51"/>
    <p:sldId id="320" r:id="rId52"/>
    <p:sldId id="321" r:id="rId53"/>
    <p:sldId id="322" r:id="rId54"/>
    <p:sldId id="323" r:id="rId55"/>
    <p:sldId id="324" r:id="rId56"/>
    <p:sldId id="27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275" r:id="rId86"/>
    <p:sldId id="354" r:id="rId87"/>
    <p:sldId id="355" r:id="rId88"/>
    <p:sldId id="356" r:id="rId89"/>
    <p:sldId id="361" r:id="rId90"/>
    <p:sldId id="358" r:id="rId91"/>
    <p:sldId id="362" r:id="rId92"/>
    <p:sldId id="359" r:id="rId93"/>
    <p:sldId id="360" r:id="rId94"/>
    <p:sldId id="363" r:id="rId95"/>
    <p:sldId id="364" r:id="rId96"/>
    <p:sldId id="276" r:id="rId97"/>
    <p:sldId id="365" r:id="rId98"/>
    <p:sldId id="368" r:id="rId99"/>
    <p:sldId id="263" r:id="rId10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FF"/>
    <a:srgbClr val="595757"/>
    <a:srgbClr val="07F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414" autoAdjust="0"/>
  </p:normalViewPr>
  <p:slideViewPr>
    <p:cSldViewPr snapToGrid="0">
      <p:cViewPr varScale="1">
        <p:scale>
          <a:sx n="74" d="100"/>
          <a:sy n="74" d="100"/>
        </p:scale>
        <p:origin x="492"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21576"/>
    </p:cViewPr>
  </p:sorterViewPr>
  <p:notesViewPr>
    <p:cSldViewPr snapToGrid="0">
      <p:cViewPr varScale="1">
        <p:scale>
          <a:sx n="85" d="100"/>
          <a:sy n="85"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82B6B9-A6F3-460E-8EAF-3E07F7270B12}" type="datetimeFigureOut">
              <a:rPr lang="zh-CN" altLang="en-US" smtClean="0"/>
              <a:t>2022/5/25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164188-2C8D-44A0-9CAD-8A0EC218F46F}" type="slidenum">
              <a:rPr lang="zh-CN" altLang="en-US" smtClean="0"/>
              <a:t>‹#›</a:t>
            </a:fld>
            <a:endParaRPr lang="zh-CN" altLang="en-US"/>
          </a:p>
        </p:txBody>
      </p:sp>
    </p:spTree>
    <p:extLst>
      <p:ext uri="{BB962C8B-B14F-4D97-AF65-F5344CB8AC3E}">
        <p14:creationId xmlns:p14="http://schemas.microsoft.com/office/powerpoint/2010/main" val="32921520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F58BE-BE69-4E56-A98B-A95A25B940E9}" type="datetimeFigureOut">
              <a:rPr lang="zh-CN" altLang="en-US" smtClean="0"/>
              <a:t>2022/5/25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2EC6B-B6D6-44C5-9987-ED66F116B7E3}" type="slidenum">
              <a:rPr lang="zh-CN" altLang="en-US" smtClean="0"/>
              <a:t>‹#›</a:t>
            </a:fld>
            <a:endParaRPr lang="zh-CN" altLang="en-US"/>
          </a:p>
        </p:txBody>
      </p:sp>
    </p:spTree>
    <p:extLst>
      <p:ext uri="{BB962C8B-B14F-4D97-AF65-F5344CB8AC3E}">
        <p14:creationId xmlns:p14="http://schemas.microsoft.com/office/powerpoint/2010/main" val="18145290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32EC6B-B6D6-44C5-9987-ED66F116B7E3}" type="slidenum">
              <a:rPr lang="zh-CN" altLang="en-US" smtClean="0"/>
              <a:t>1</a:t>
            </a:fld>
            <a:endParaRPr lang="zh-CN" altLang="en-US"/>
          </a:p>
        </p:txBody>
      </p:sp>
    </p:spTree>
    <p:extLst>
      <p:ext uri="{BB962C8B-B14F-4D97-AF65-F5344CB8AC3E}">
        <p14:creationId xmlns:p14="http://schemas.microsoft.com/office/powerpoint/2010/main" val="26405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5D6C8-315B-42B6-B545-C53949A255F9}"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40574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因为我们是围绕着对象或类来做需求分析和设计的。分析和设计两个阶段最终的产出是类的设计，包括程序被拆解为哪些类，每个类有哪些属性方法，类与类之间如何交互等等。它们比其他的分析和设计更加具体、更加落地、更加贴近编码，更能够顺利地过渡到面向对象编程环节。这也是面向对象分析和设计，与其他分析和设计最大的不同点。看到这里，你可能会问，那面向对象分析、设计、编程到底都负责做哪些工作呢？简单点讲，面向对象分析就是要搞清楚做什么，面向对象设计就是要搞清楚怎么做，面向对象编程就是将分析和设计的的结果翻译成代码的过程</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插个题外话：</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UML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统一建模语言，比如类图，用例图，顺序图，活动图，状态图等等，没必要按照书本的标准，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dirty="0" smtClean="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13</a:t>
            </a:fld>
            <a:endParaRPr lang="zh-CN" altLang="en-US"/>
          </a:p>
        </p:txBody>
      </p:sp>
    </p:spTree>
    <p:extLst>
      <p:ext uri="{BB962C8B-B14F-4D97-AF65-F5344CB8AC3E}">
        <p14:creationId xmlns:p14="http://schemas.microsoft.com/office/powerpoint/2010/main" val="3132129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说</a:t>
            </a:r>
            <a:r>
              <a:rPr lang="en-US" altLang="zh-CN" dirty="0" err="1" smtClean="0">
                <a:latin typeface="微软雅黑" panose="020B0503020204020204" pitchFamily="34" charset="-122"/>
                <a:ea typeface="微软雅黑" panose="020B0503020204020204" pitchFamily="34" charset="-122"/>
              </a:rPr>
              <a:t>javascript</a:t>
            </a:r>
            <a:r>
              <a:rPr lang="zh-CN" altLang="en-US" dirty="0" smtClean="0">
                <a:latin typeface="微软雅黑" panose="020B0503020204020204" pitchFamily="34" charset="-122"/>
                <a:ea typeface="微软雅黑" panose="020B0503020204020204" pitchFamily="34" charset="-122"/>
              </a:rPr>
              <a:t>是一种基于对象的语言应该更正确些</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但说</a:t>
            </a:r>
            <a:r>
              <a:rPr lang="en-US" altLang="zh-CN" dirty="0" err="1" smtClean="0">
                <a:latin typeface="微软雅黑" panose="020B0503020204020204" pitchFamily="34" charset="-122"/>
                <a:ea typeface="微软雅黑" panose="020B0503020204020204" pitchFamily="34" charset="-122"/>
              </a:rPr>
              <a:t>javascript</a:t>
            </a:r>
            <a:r>
              <a:rPr lang="zh-CN" altLang="en-US" dirty="0" smtClean="0">
                <a:latin typeface="微软雅黑" panose="020B0503020204020204" pitchFamily="34" charset="-122"/>
                <a:ea typeface="微软雅黑" panose="020B0503020204020204" pitchFamily="34" charset="-122"/>
              </a:rPr>
              <a:t>不面向对象，在我看来则是错误的认知。只是</a:t>
            </a:r>
            <a:r>
              <a:rPr lang="en-US" altLang="zh-CN" dirty="0" err="1" smtClean="0">
                <a:latin typeface="微软雅黑" panose="020B0503020204020204" pitchFamily="34" charset="-122"/>
                <a:ea typeface="微软雅黑" panose="020B0503020204020204" pitchFamily="34" charset="-122"/>
              </a:rPr>
              <a:t>javascript</a:t>
            </a:r>
            <a:r>
              <a:rPr lang="zh-CN" altLang="en-US" dirty="0" smtClean="0">
                <a:latin typeface="微软雅黑" panose="020B0503020204020204" pitchFamily="34" charset="-122"/>
                <a:ea typeface="微软雅黑" panose="020B0503020204020204" pitchFamily="34" charset="-122"/>
              </a:rPr>
              <a:t>的面向对象与传统的</a:t>
            </a:r>
            <a:r>
              <a:rPr lang="en-US" altLang="zh-CN" dirty="0" smtClean="0">
                <a:latin typeface="微软雅黑" panose="020B0503020204020204" pitchFamily="34" charset="-122"/>
                <a:ea typeface="微软雅黑" panose="020B0503020204020204" pitchFamily="34" charset="-122"/>
              </a:rPr>
              <a:t>class-</a:t>
            </a:r>
            <a:r>
              <a:rPr lang="en-US" altLang="zh-CN" dirty="0" err="1" smtClean="0">
                <a:latin typeface="微软雅黑" panose="020B0503020204020204" pitchFamily="34" charset="-122"/>
                <a:ea typeface="微软雅黑" panose="020B0503020204020204" pitchFamily="34" charset="-122"/>
              </a:rPr>
              <a:t>basedOO</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基于类的面向对象</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相比</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javascript</a:t>
            </a:r>
            <a:r>
              <a:rPr lang="zh-CN" altLang="en-US" dirty="0" smtClean="0">
                <a:latin typeface="微软雅黑" panose="020B0503020204020204" pitchFamily="34" charset="-122"/>
                <a:ea typeface="微软雅黑" panose="020B0503020204020204" pitchFamily="34" charset="-122"/>
              </a:rPr>
              <a:t>有它与众不同的地方，其实主要是因为它没有提供象抽象、继承、重载等有关面向对象语言的许多功能</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而是把其它语言所创建的复杂对象统一起来，从而形成一个非常强大的对象系统。 这种独特性称它为</a:t>
            </a:r>
            <a:r>
              <a:rPr lang="en-US" altLang="zh-CN" dirty="0" smtClean="0">
                <a:latin typeface="微软雅黑" panose="020B0503020204020204" pitchFamily="34" charset="-122"/>
                <a:ea typeface="微软雅黑" panose="020B0503020204020204" pitchFamily="34" charset="-122"/>
              </a:rPr>
              <a:t>prototype-</a:t>
            </a:r>
            <a:r>
              <a:rPr lang="en-US" altLang="zh-CN" dirty="0" err="1" smtClean="0">
                <a:latin typeface="微软雅黑" panose="020B0503020204020204" pitchFamily="34" charset="-122"/>
                <a:ea typeface="微软雅黑" panose="020B0503020204020204" pitchFamily="34" charset="-122"/>
              </a:rPr>
              <a:t>basedOO</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基于原型的面向对象</a:t>
            </a:r>
            <a:r>
              <a:rPr lang="en-US" altLang="zh-CN" dirty="0" smtClean="0">
                <a:latin typeface="微软雅黑" panose="020B0503020204020204" pitchFamily="34" charset="-122"/>
                <a:ea typeface="微软雅黑" panose="020B0503020204020204" pitchFamily="34" charset="-122"/>
              </a:rPr>
              <a:t>).</a:t>
            </a:r>
          </a:p>
          <a:p>
            <a:r>
              <a:rPr lang="en-US" altLang="zh-CN" dirty="0" smtClean="0">
                <a:latin typeface="微软雅黑" panose="020B0503020204020204" pitchFamily="34" charset="-122"/>
                <a:ea typeface="微软雅黑" panose="020B0503020204020204" pitchFamily="34" charset="-122"/>
              </a:rPr>
              <a:t>Scala</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python</a:t>
            </a:r>
            <a:r>
              <a:rPr lang="zh-CN" altLang="en-US" dirty="0" smtClean="0">
                <a:latin typeface="微软雅黑" panose="020B0503020204020204" pitchFamily="34" charset="-122"/>
                <a:ea typeface="微软雅黑" panose="020B0503020204020204" pitchFamily="34" charset="-122"/>
              </a:rPr>
              <a:t>：面向对象和函数式编程</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C++</a:t>
            </a:r>
            <a:r>
              <a:rPr lang="zh-CN" altLang="en-US" dirty="0" smtClean="0">
                <a:latin typeface="微软雅黑" panose="020B0503020204020204" pitchFamily="34" charset="-122"/>
                <a:ea typeface="微软雅黑" panose="020B0503020204020204" pitchFamily="34" charset="-122"/>
              </a:rPr>
              <a:t>：泛型，面向对象，面向过程</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Go</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yes and no</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go</a:t>
            </a:r>
            <a:r>
              <a:rPr lang="zh-CN" altLang="en-US" dirty="0" smtClean="0">
                <a:latin typeface="微软雅黑" panose="020B0503020204020204" pitchFamily="34" charset="-122"/>
                <a:ea typeface="微软雅黑" panose="020B0503020204020204" pitchFamily="34" charset="-122"/>
              </a:rPr>
              <a:t>语言不支持继承，但是具有面向对象的其他特征。</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14</a:t>
            </a:fld>
            <a:endParaRPr lang="zh-CN" altLang="en-US"/>
          </a:p>
        </p:txBody>
      </p:sp>
    </p:spTree>
    <p:extLst>
      <p:ext uri="{BB962C8B-B14F-4D97-AF65-F5344CB8AC3E}">
        <p14:creationId xmlns:p14="http://schemas.microsoft.com/office/powerpoint/2010/main" val="371376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不同的编程语言对于四大特性的语法机制有所不同，比如</a:t>
            </a:r>
            <a:r>
              <a:rPr lang="en-US" altLang="zh-CN" sz="1200" dirty="0" err="1" smtClean="0">
                <a:latin typeface="微软雅黑" panose="020B0503020204020204" pitchFamily="34" charset="-122"/>
                <a:ea typeface="微软雅黑" panose="020B0503020204020204" pitchFamily="34" charset="-122"/>
              </a:rPr>
              <a:t>c++</a:t>
            </a:r>
            <a:r>
              <a:rPr lang="zh-CN" altLang="en-US" sz="1200" dirty="0" smtClean="0">
                <a:latin typeface="微软雅黑" panose="020B0503020204020204" pitchFamily="34" charset="-122"/>
                <a:ea typeface="微软雅黑" panose="020B0503020204020204" pitchFamily="34" charset="-122"/>
              </a:rPr>
              <a:t>支持多继承，而</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支持单继承</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要实现封装的特性我们需要编程语言本身提供一定的语法机制来支持。这个语法机制就是访问权限控制。例子中的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private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等关键字就是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语言中的访问权限控制语法。</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private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关键字修饰的属性只能类本身访问，可以保护其不被类之外的代码直接访问。如果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语言没有提供访问权限控制语法，所有的属性默认都是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的，那任意外部代码都可以通过类似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wallet.id=123;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这样的方式直接访问、修改属性，也就没办法达到隐藏信息和保护数据的目的了，也就无法支持封装特性了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的方法是通过编程语言中的“函数”这一语法机制来实现的。通过函数包裹具体的实现逻辑，这本身就是一种抽象。调用者在使用函数的时候，并不需要去研究函数内部的实现逻辑，只需要通过函数的命名、注释或者文档，了解其提供了什么功能，就可以直接使用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在面对复杂系统的时候，人脑能承受的信息复杂程度是有限的，所以我们必须忽略掉一些非关键性的实现细节。而抽象作为一种只关注功能点不关注实现的设计思路，正好帮我们的大脑过滤掉许多非必要的信息。</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继承是用来表示类之间的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is-a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关系，比如猫是一种哺乳动物。从继承关系上来讲，继承可以分为两种模式，单继承和多继承</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的概念很好理解，也很容易使用。不过，过度使用继承，继承层次过深过复杂，就会导致代码可读性、可维护性变差。为了了解一个类的功能，我们不仅需要查看这个类的代码，还需要按照继承关系一层一层地往上查看“父类、父类的父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的代码。还有，子类和父类高度耦合，修改父类的代码，会直接影响到子类。</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抽象是通用的设计思想，不单单用在面向编程中，也可用来指导架构设计等，隐藏具体实现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编译时多态，运行时多态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学员互动：学员可以回答一下，运行时多态和编译时多态，分别指的是什么</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15</a:t>
            </a:fld>
            <a:endParaRPr lang="zh-CN" altLang="en-US"/>
          </a:p>
        </p:txBody>
      </p:sp>
    </p:spTree>
    <p:extLst>
      <p:ext uri="{BB962C8B-B14F-4D97-AF65-F5344CB8AC3E}">
        <p14:creationId xmlns:p14="http://schemas.microsoft.com/office/powerpoint/2010/main" val="3082030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“基于接口而非实现编程”这条原则的英文描述是：“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Program to an interface, not an implementation”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。我们理解这条原则的时候，千万不要一开始就与具体的编程语言挂钩，局限在编程语言的“接口”语法中（比如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interface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接口语法）。这条原则最早出现于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1994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年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GoF</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这本书，它先于很多编程语言而诞生（比如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语言），是一条比较抽象、泛化的设计思想。实际上，理解这条原则的关键，就是理解其中的“接口”两个字。还记得我们上一节课讲的“接口”的定义吗？从本质上来看，“接口”就是一组“协议”或者“约定”，是功能提供者提供给使用者的一个“功能列表”。“接口”在不同的应用场景下会有不同的解读，比如服务端与客户端之间的“接口”，类库提供的“接口”，甚至是一组通信的协议都可以叫作“接口”。刚刚对“接口”的理解，都比较偏上层、偏抽象，与实际的写代码离得有点远。如果落实到具体的编码，“基于接口而非实现编程”这条原则中的“接口”，可以理解为编程语言中的接口或者抽象类。</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rgbClr val="FF0000"/>
                </a:solidFill>
                <a:effectLst/>
                <a:latin typeface="微软雅黑" panose="020B0503020204020204" pitchFamily="34" charset="-122"/>
                <a:ea typeface="微软雅黑" panose="020B0503020204020204" pitchFamily="34" charset="-122"/>
                <a:cs typeface="+mn-cs"/>
              </a:rPr>
              <a:t>越抽象、越顶层、越脱离具体某一实现的设计，越能提高代码的灵活性，越能应对未来的需求变化。好的代码设计，不仅能应对当下的需求，而且在将来需求发生变化的时候，仍然能够在不破坏原有代码设计的情况下灵活应对。而抽象就是提高代码扩展性、灵活性、可维护性最有效的手段之一</a:t>
            </a:r>
            <a:endParaRPr lang="en-US" altLang="zh-CN" sz="1200" b="0" i="0" kern="1200" dirty="0" smtClean="0">
              <a:solidFill>
                <a:srgbClr val="FF0000"/>
              </a:solidFill>
              <a:effectLst/>
              <a:latin typeface="微软雅黑" panose="020B0503020204020204" pitchFamily="34" charset="-122"/>
              <a:ea typeface="微软雅黑" panose="020B0503020204020204" pitchFamily="34" charset="-122"/>
              <a:cs typeface="+mn-cs"/>
            </a:endParaRPr>
          </a:p>
          <a:p>
            <a:endParaRPr lang="en-US" altLang="zh-CN" sz="1200" dirty="0" smtClean="0">
              <a:solidFill>
                <a:srgbClr val="FF0000"/>
              </a:solidFill>
              <a:latin typeface="微软雅黑" panose="020B0503020204020204" pitchFamily="34" charset="-122"/>
              <a:ea typeface="微软雅黑" panose="020B0503020204020204" pitchFamily="34" charset="-122"/>
            </a:endParaRPr>
          </a:p>
          <a:p>
            <a:r>
              <a:rPr lang="zh-CN" altLang="en-US" sz="1200" dirty="0" smtClean="0"/>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16</a:t>
            </a:fld>
            <a:endParaRPr lang="zh-CN" altLang="en-US"/>
          </a:p>
        </p:txBody>
      </p:sp>
    </p:spTree>
    <p:extLst>
      <p:ext uri="{BB962C8B-B14F-4D97-AF65-F5344CB8AC3E}">
        <p14:creationId xmlns:p14="http://schemas.microsoft.com/office/powerpoint/2010/main" val="2032809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17</a:t>
            </a:fld>
            <a:endParaRPr lang="zh-CN" altLang="en-US"/>
          </a:p>
        </p:txBody>
      </p:sp>
    </p:spTree>
    <p:extLst>
      <p:ext uri="{BB962C8B-B14F-4D97-AF65-F5344CB8AC3E}">
        <p14:creationId xmlns:p14="http://schemas.microsoft.com/office/powerpoint/2010/main" val="371055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继承是面向对象的四大特性之一，用来表示类之间的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is-a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关系，可以解决代码复用的问题。虽然继承有诸多作用，但继承层次过深、过复杂，也会影响到代码的可维护性。所以，对于是否应该在项目中使用继承，网上有很多争议。很多人觉得继承是一种反模式，应该尽量少用，甚至不用。为什么会有这样的争议？继承层次过深、继承关系过于复杂会影响到代码的可读性和可维护性。这也是为什么我们不推荐使用继承。那刚刚例子中继承存在的问题，我们又该如何来解决呢？</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实际上，我们可以利用组合（</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composition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）、接口、委托（</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delegation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）三个技术手段，一块儿来解决刚刚继承存在的问题。</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18</a:t>
            </a:fld>
            <a:endParaRPr lang="zh-CN" altLang="en-US"/>
          </a:p>
        </p:txBody>
      </p:sp>
    </p:spTree>
    <p:extLst>
      <p:ext uri="{BB962C8B-B14F-4D97-AF65-F5344CB8AC3E}">
        <p14:creationId xmlns:p14="http://schemas.microsoft.com/office/powerpoint/2010/main" val="179405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r>
              <a:rPr lang="zh-CN" altLang="en-US" sz="1200" b="0" i="0" kern="1200" dirty="0" smtClean="0">
                <a:solidFill>
                  <a:schemeClr val="tx1"/>
                </a:solidFill>
                <a:effectLst/>
                <a:latin typeface="+mn-lt"/>
                <a:ea typeface="+mn-ea"/>
                <a:cs typeface="+mn-cs"/>
              </a:rPr>
              <a:t>继承是面向对象的四大特性之一，用来表示类之间的 </a:t>
            </a:r>
            <a:r>
              <a:rPr lang="en-US" altLang="zh-CN" sz="1200" b="0" i="0" kern="1200" dirty="0" smtClean="0">
                <a:solidFill>
                  <a:schemeClr val="tx1"/>
                </a:solidFill>
                <a:effectLst/>
                <a:latin typeface="+mn-lt"/>
                <a:ea typeface="+mn-ea"/>
                <a:cs typeface="+mn-cs"/>
              </a:rPr>
              <a:t>is-a </a:t>
            </a:r>
            <a:r>
              <a:rPr lang="zh-CN" altLang="en-US" sz="1200" b="0" i="0" kern="1200" dirty="0" smtClean="0">
                <a:solidFill>
                  <a:schemeClr val="tx1"/>
                </a:solidFill>
                <a:effectLst/>
                <a:latin typeface="+mn-lt"/>
                <a:ea typeface="+mn-ea"/>
                <a:cs typeface="+mn-cs"/>
              </a:rPr>
              <a:t>关系，可以解决代码复用的问题。虽然继承有诸多作用，但继承层次过深、过复杂，也会影响到代码的可维护性。所以，对于是否应该在项目中使用继承，网上有很多争议。很多人觉得继承是一种反模式，应该尽量少用，甚至不用。为什么会有这样的争议？继承层次过深、继承关系过于复杂会影响到代码的可读性和可维护性。这也是为什么我们不推荐使用继承。那刚刚例子中继承存在的问题，我们又该如何来解决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实际上，我们可以利用组合（</a:t>
            </a:r>
            <a:r>
              <a:rPr lang="en-US" altLang="zh-CN" sz="1200" b="0" i="0" kern="1200" dirty="0" smtClean="0">
                <a:solidFill>
                  <a:schemeClr val="tx1"/>
                </a:solidFill>
                <a:effectLst/>
                <a:latin typeface="+mn-lt"/>
                <a:ea typeface="+mn-ea"/>
                <a:cs typeface="+mn-cs"/>
              </a:rPr>
              <a:t>composition</a:t>
            </a:r>
            <a:r>
              <a:rPr lang="zh-CN" altLang="en-US" sz="1200" b="0" i="0" kern="1200" dirty="0" smtClean="0">
                <a:solidFill>
                  <a:schemeClr val="tx1"/>
                </a:solidFill>
                <a:effectLst/>
                <a:latin typeface="+mn-lt"/>
                <a:ea typeface="+mn-ea"/>
                <a:cs typeface="+mn-cs"/>
              </a:rPr>
              <a:t>）、接口、委托（</a:t>
            </a:r>
            <a:r>
              <a:rPr lang="en-US" altLang="zh-CN" sz="1200" b="0" i="0" kern="1200" dirty="0" smtClean="0">
                <a:solidFill>
                  <a:schemeClr val="tx1"/>
                </a:solidFill>
                <a:effectLst/>
                <a:latin typeface="+mn-lt"/>
                <a:ea typeface="+mn-ea"/>
                <a:cs typeface="+mn-cs"/>
              </a:rPr>
              <a:t>delegation</a:t>
            </a:r>
            <a:r>
              <a:rPr lang="zh-CN" altLang="en-US" sz="1200" b="0" i="0" kern="1200" dirty="0" smtClean="0">
                <a:solidFill>
                  <a:schemeClr val="tx1"/>
                </a:solidFill>
                <a:effectLst/>
                <a:latin typeface="+mn-lt"/>
                <a:ea typeface="+mn-ea"/>
                <a:cs typeface="+mn-cs"/>
              </a:rPr>
              <a:t>）三个技术手段，一块儿来解决刚刚继承存在的问题。</a:t>
            </a:r>
            <a:endParaRPr lang="en-US" altLang="zh-CN" sz="1200" b="0" i="0" kern="1200" dirty="0" smtClean="0">
              <a:solidFill>
                <a:schemeClr val="tx1"/>
              </a:solidFill>
              <a:effectLst/>
              <a:latin typeface="+mn-lt"/>
              <a:ea typeface="+mn-ea"/>
              <a:cs typeface="+mn-cs"/>
            </a:endParaRPr>
          </a:p>
          <a:p>
            <a:r>
              <a:rPr lang="zh-CN" altLang="en-US" sz="1200" dirty="0" smtClean="0"/>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19</a:t>
            </a:fld>
            <a:endParaRPr lang="zh-CN" altLang="en-US"/>
          </a:p>
        </p:txBody>
      </p:sp>
    </p:spTree>
    <p:extLst>
      <p:ext uri="{BB962C8B-B14F-4D97-AF65-F5344CB8AC3E}">
        <p14:creationId xmlns:p14="http://schemas.microsoft.com/office/powerpoint/2010/main" val="202943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授课内容：</a:t>
            </a:r>
            <a:r>
              <a:rPr lang="zh-CN" altLang="en-US" sz="1200" b="0" i="0" kern="1200" dirty="0" smtClean="0">
                <a:solidFill>
                  <a:schemeClr val="tx1"/>
                </a:solidFill>
                <a:effectLst/>
                <a:latin typeface="+mn-lt"/>
                <a:ea typeface="+mn-ea"/>
                <a:cs typeface="+mn-cs"/>
              </a:rPr>
              <a:t>尽管我们鼓励多用组合少用继承，但组合也并不是完美的，继承也并非一无是处。从上面的例子来看，继承改写成组合意味着要做更细粒度的类的拆分。这也就意味着，我们要定义更多的类和接口。类和接口的增多也就或多或少地增加代码的复杂程度和维护成本。所以，在实际的项目开发中，我们还是要根据具体的情况，来具体选择该用继承还是组合。如果类之间的继承结构稳定（不会轻易改变），继承层次比较浅（比如，最多有两层继承关系），继承关系不复杂，我们就可以大胆地使用继承。反之，系统越不稳定，继承层次很深，继承关系复杂，我们就尽量使用组合来替代</a:t>
            </a:r>
            <a:r>
              <a:rPr lang="zh-CN" altLang="en-US" sz="1200" b="0" i="0" kern="1200" smtClean="0">
                <a:solidFill>
                  <a:schemeClr val="tx1"/>
                </a:solidFill>
                <a:effectLst/>
                <a:latin typeface="+mn-lt"/>
                <a:ea typeface="+mn-ea"/>
                <a:cs typeface="+mn-cs"/>
              </a:rPr>
              <a:t>继承。</a:t>
            </a:r>
            <a:endParaRPr lang="en-US" altLang="zh-CN" sz="1200" dirty="0" smtClean="0"/>
          </a:p>
          <a:p>
            <a:endParaRPr lang="en-US" altLang="zh-CN" sz="1200" dirty="0" smtClean="0"/>
          </a:p>
          <a:p>
            <a:r>
              <a:rPr lang="zh-CN" altLang="en-US" sz="1200" dirty="0" smtClean="0"/>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20</a:t>
            </a:fld>
            <a:endParaRPr lang="zh-CN" altLang="en-US"/>
          </a:p>
        </p:txBody>
      </p:sp>
    </p:spTree>
    <p:extLst>
      <p:ext uri="{BB962C8B-B14F-4D97-AF65-F5344CB8AC3E}">
        <p14:creationId xmlns:p14="http://schemas.microsoft.com/office/powerpoint/2010/main" val="1599515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还有一些设计模式会固定使用继承或者组合。比如，装饰者模式（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decorator pattern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）、策略模式（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strategy pattern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）、组合模式（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composite pattern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）等都使用了组合关系，而模板模式（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template pattern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）使用了继承关系。</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21</a:t>
            </a:fld>
            <a:endParaRPr lang="zh-CN" altLang="en-US"/>
          </a:p>
        </p:txBody>
      </p:sp>
    </p:spTree>
    <p:extLst>
      <p:ext uri="{BB962C8B-B14F-4D97-AF65-F5344CB8AC3E}">
        <p14:creationId xmlns:p14="http://schemas.microsoft.com/office/powerpoint/2010/main" val="3216586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2</a:t>
            </a:fld>
            <a:endParaRPr lang="zh-CN" altLang="en-US"/>
          </a:p>
        </p:txBody>
      </p:sp>
    </p:spTree>
    <p:extLst>
      <p:ext uri="{BB962C8B-B14F-4D97-AF65-F5344CB8AC3E}">
        <p14:creationId xmlns:p14="http://schemas.microsoft.com/office/powerpoint/2010/main" val="1851158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原则并非单纯的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个原则，而是由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个设计原则组成的，它们分别是：单一职责原则、开闭原则、里式替换原则、接口隔离原则和依赖反转原则，依次对应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个英文字母。我们今天要学习的是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原则中的第一个原则：单一职责原则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单一职责原则的英文是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Single Responsibility Principle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，缩写为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SRP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。这个原则的英文描述是这样的：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class or module should have a single responsibility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。如果我们把它翻译成中文，那就是：一个类或者模块只负责完成一个职责（或者功能）。注意，这个原则描述的对象包含两个，一个是类（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class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），一个是模块（</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module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关于这两个概念，在专栏中，有两种理解方式。一种理解是：把模块看作比类更加抽象的概念，类也可以看作模块。另一种理解是：把模块看作比类更加粗粒度的代码块，模块中包含多个类，多个类组成一个模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我们可以先写一个粗粒度的类，满足业务需求。随着业务的发展，如果粗粒度的类越来越庞大，代码越来越多，这个时候，我们就可以将这个粗粒度的类，拆分成几个更细粒度的类。这就是所谓的持续重构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中的代码行数、函数或属性过多，会影响代码的可读性和可维护性，我们就需要考虑对类进行拆分；类依赖的其他类过多，或者依赖类的其他类过多，不符合高内聚、低耦合的设计思想，我们就需要考虑对类进行拆分；私有方法过多，我们就要考虑能否将私有方法独立到新的类中，设置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方法，供更多的类使用，从而提高代码的复用性；比较难给类起一个合适名字，很难用一个业务名词概括，或者只能用一些笼统的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Manager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Context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之类的词语来命名，这就说明类的职责定义得可能不够清晰；类中大量的方法都是集中操作类中的某几个属性，比如，在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UserInfo</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例子中，如果一半的方法都是在操作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address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信息，那就可以考虑将这几个属性和对应的方法拆分出来。</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SOLID</a:t>
            </a:r>
            <a:r>
              <a:rPr lang="zh-CN" altLang="en-US" sz="1200" dirty="0" smtClean="0">
                <a:latin typeface="微软雅黑" panose="020B0503020204020204" pitchFamily="34" charset="-122"/>
                <a:ea typeface="微软雅黑" panose="020B0503020204020204" pitchFamily="34" charset="-122"/>
              </a:rPr>
              <a:t>中</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个字母分别代表哪一个原则，是否有人知道</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SRP</a:t>
            </a:r>
          </a:p>
          <a:p>
            <a:r>
              <a:rPr lang="en-US" altLang="zh-CN" sz="1200" dirty="0" smtClean="0">
                <a:latin typeface="微软雅黑" panose="020B0503020204020204" pitchFamily="34" charset="-122"/>
                <a:ea typeface="微软雅黑" panose="020B0503020204020204" pitchFamily="34" charset="-122"/>
              </a:rPr>
              <a:t>OPEN</a:t>
            </a:r>
          </a:p>
          <a:p>
            <a:r>
              <a:rPr lang="zh-CN" altLang="en-US" sz="1200" dirty="0" smtClean="0">
                <a:latin typeface="微软雅黑" panose="020B0503020204020204" pitchFamily="34" charset="-122"/>
                <a:ea typeface="微软雅黑" panose="020B0503020204020204" pitchFamily="34" charset="-122"/>
              </a:rPr>
              <a:t>里式替换</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接口隔离</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依赖反转</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22</a:t>
            </a:fld>
            <a:endParaRPr lang="zh-CN" altLang="en-US"/>
          </a:p>
        </p:txBody>
      </p:sp>
    </p:spTree>
    <p:extLst>
      <p:ext uri="{BB962C8B-B14F-4D97-AF65-F5344CB8AC3E}">
        <p14:creationId xmlns:p14="http://schemas.microsoft.com/office/powerpoint/2010/main" val="175976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原则并非单纯的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个原则，而是由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个设计原则组成的，它们分别是：单一职责原则、开闭原则、里式替换原则、接口隔离原则和依赖反转原则，依次对应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个英文字母。我们今天要学习的是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SOLID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原则中的第一个原则：单一职责原则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单一职责原则的英文是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Single Responsibility Principle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，缩写为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SRP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。这个原则的英文描述是这样的：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class or module should have a single responsibility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。如果我们把它翻译成中文，那就是：一个类或者模块只负责完成一个职责（或者功能）。注意，这个原则描述的对象包含两个，一个是类（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class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），一个是模块（</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module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关于这两个概念，在专栏中，有两种理解方式。一种理解是：把模块看作比类更加抽象的概念，类也可以看作模块。另一种理解是：把模块看作比类更加粗粒度的代码块，模块中包含多个类，多个类组成一个模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我们可以先写一个粗粒度的类，满足业务需求。随着业务的发展，如果粗粒度的类越来越庞大，代码越来越多，这个时候，我们就可以将这个粗粒度的类，拆分成几个更细粒度的类。这就是所谓的持续重构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中的代码行数、函数或属性过多，会影响代码的可读性和可维护性，我们就需要考虑对类进行拆分；类依赖的其他类过多，或者依赖类的其他类过多，不符合高内聚、低耦合的设计思想，我们就需要考虑对类进行拆分；私有方法过多，我们就要考虑能否将私有方法独立到新的类中，设置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方法，供更多的类使用，从而提高代码的复用性；比较难给类起一个合适名字，很难用一个业务名词概括，或者只能用一些笼统的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Manager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Context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之类的词语来命名，这就说明类的职责定义得可能不够清晰；类中大量的方法都是集中操作类中的某几个属性，比如，在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UserInfo</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例子中，如果一半的方法都是在操作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address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信息，那就可以考虑将这几个属性和对应的方法拆分出来。</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SOLID</a:t>
            </a:r>
            <a:r>
              <a:rPr lang="zh-CN" altLang="en-US" sz="1200" dirty="0" smtClean="0">
                <a:latin typeface="微软雅黑" panose="020B0503020204020204" pitchFamily="34" charset="-122"/>
                <a:ea typeface="微软雅黑" panose="020B0503020204020204" pitchFamily="34" charset="-122"/>
              </a:rPr>
              <a:t>中</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个字母分别代表哪一个原则，是否有人知道</a:t>
            </a:r>
            <a:endParaRPr lang="en-US" altLang="zh-CN"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SRP</a:t>
            </a:r>
          </a:p>
          <a:p>
            <a:r>
              <a:rPr lang="en-US" altLang="zh-CN" sz="1200" dirty="0" smtClean="0">
                <a:latin typeface="微软雅黑" panose="020B0503020204020204" pitchFamily="34" charset="-122"/>
                <a:ea typeface="微软雅黑" panose="020B0503020204020204" pitchFamily="34" charset="-122"/>
              </a:rPr>
              <a:t>OPEN</a:t>
            </a:r>
          </a:p>
          <a:p>
            <a:r>
              <a:rPr lang="zh-CN" altLang="en-US" sz="1200" dirty="0" smtClean="0">
                <a:latin typeface="微软雅黑" panose="020B0503020204020204" pitchFamily="34" charset="-122"/>
                <a:ea typeface="微软雅黑" panose="020B0503020204020204" pitchFamily="34" charset="-122"/>
              </a:rPr>
              <a:t>里式替换</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接口隔离</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依赖反转</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23</a:t>
            </a:fld>
            <a:endParaRPr lang="zh-CN" altLang="en-US"/>
          </a:p>
        </p:txBody>
      </p:sp>
    </p:spTree>
    <p:extLst>
      <p:ext uri="{BB962C8B-B14F-4D97-AF65-F5344CB8AC3E}">
        <p14:creationId xmlns:p14="http://schemas.microsoft.com/office/powerpoint/2010/main" val="2617060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“怎样的代码改动才被定义为‘扩展’？怎样的代码改动才被定义为‘修改’？怎么才算满足或违反‘开闭原则’？修改代码就一定意味着违反‘开闭原则’吗？”等等这些问题，都比较难理解。</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之所以说这条原则难掌握，那是因为，“如何做到‘对扩展开放、修改关闭’？如何在项目中灵活地应用‘开闭原则’，以避免在追求扩展性的同时影响到代码的可读性？”等等这些问题，都比较难掌握。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之所以说这条原则最有用，那是因为，扩展性是代码质量最重要的衡量标准之一。在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23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种经典设计模式中，大部分设计模式都是为了解决代码的扩展性问题而存在的，主要遵从的设计原则就是开闭原则。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OCP</a:t>
            </a: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这个描述比较简略，如果我们详细表述一下，那就是，添加一个新的功能应该是，在已有代码基础上扩展代码（新增模块、类、方法等），而非修改已有代码（修改模块、类、方法等）。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要认识到，添加一个新功能，不可能任何模块、类、方法的代码都不“修改”，这个是做不到的。类需要创建、组装、并且做一些初始化操作，才能构建成可运行的的程序，这部分代码的修改是在所难免的。我们要做的是尽量让修改操作更集中、更少、更上层，尽量让最核心、最复杂的那部分逻辑代码满足开闭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在讲具体的方法论之前，我们先来看一些更加偏向顶层的指导思想。为了尽量写出扩展性好的代码，我们要时刻具备扩展意识、抽象意识、封装意识。这些“潜意识”可能比任何开发技巧都重要。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24</a:t>
            </a:fld>
            <a:endParaRPr lang="zh-CN" altLang="en-US"/>
          </a:p>
        </p:txBody>
      </p:sp>
    </p:spTree>
    <p:extLst>
      <p:ext uri="{BB962C8B-B14F-4D97-AF65-F5344CB8AC3E}">
        <p14:creationId xmlns:p14="http://schemas.microsoft.com/office/powerpoint/2010/main" val="163004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要时刻具备扩展意识、抽象意识、封装意识。在写代码的时候，我们要多花点时间思考一下，这段代码未来可能有哪些需求变更，如何设计代码结构，事先留好扩展点，以便在未来需求变更的时候，在不改动代码整体结构、做到最小代码改动的情况下，将新的代码灵活地插入到扩展点上。很多设计原则、设计思想、设计模式，都是以提高代码的扩展性为最终目的的。特别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23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种经典设计模式，大部分都是为了解决代码的扩展性问题而总结出来的，都是以开闭原则为指导原则的。最常用来提高代码扩展性的方法有：多态、依赖注入、基于接口而非实现编程，以及大部分的设计模式（比如，装饰、策略、模板、职责链、状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25</a:t>
            </a:fld>
            <a:endParaRPr lang="zh-CN" altLang="en-US"/>
          </a:p>
        </p:txBody>
      </p:sp>
    </p:spTree>
    <p:extLst>
      <p:ext uri="{BB962C8B-B14F-4D97-AF65-F5344CB8AC3E}">
        <p14:creationId xmlns:p14="http://schemas.microsoft.com/office/powerpoint/2010/main" val="3737575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里式替换原则是用来指导，继承关系中子类该如何设计的一个原则。理解里式替换原则，最核心的就是理解“</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design by contract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按照协议来设计”这几个字。父类定义了函数的“约定”（或者叫协议），那子类可以改变函数的内部实现逻辑，但不能改变函数原有的“约定”。这里的约定包括：函数声明要实现的功能；对输入、输出、异常的约定；甚至包括注释中所罗列的任何特殊说明。理解这个原则，我们还要弄明白里式替换原则跟多态的区别。虽然从定义描述和代码实现上来看，多态和里式替换有点类似，但它们关注的角度是不一样的。多态是面向对象编程的一大特性，也是面向对象编程语言的一种语法。它是一种代码实现的思路。而里式替换是一种设计原则，用来指导继承关系中子类该如何设计，子类的设计要保证在替换父类的时候，不改变原有程序的逻辑及不破坏原有程序的正确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26</a:t>
            </a:fld>
            <a:endParaRPr lang="zh-CN" altLang="en-US"/>
          </a:p>
        </p:txBody>
      </p:sp>
    </p:spTree>
    <p:extLst>
      <p:ext uri="{BB962C8B-B14F-4D97-AF65-F5344CB8AC3E}">
        <p14:creationId xmlns:p14="http://schemas.microsoft.com/office/powerpoint/2010/main" val="86421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里式替换原则是用来指导，继承关系中子类该如何设计的一个原则。理解里式替换原则，最核心的就是理解“</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design by contract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按照协议来设计”这几个字。父类定义了函数的“约定”（或者叫协议），那子类可以改变函数的内部实现逻辑，但不能改变函数原有的“约定”。这里的约定包括：函数声明要实现的功能；对输入、输出、异常的约定；甚至包括注释中所罗列的任何特殊说明。理解这个原则，我们还要弄明白里式替换原则跟多态的区别。虽然从定义描述和代码实现上来看，多态和里式替换有点类似，但它们关注的角度是不一样的。多态是面向对象编程的一大特性，也是面向对象编程语言的一种语法。它是一种代码实现的思路。而里式替换是一种设计原则，用来指导继承关系中子类该如何设计，子类的设计要保证在替换父类的时候，不改变原有程序的逻辑及不破坏原有程序的正确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27</a:t>
            </a:fld>
            <a:endParaRPr lang="zh-CN" altLang="en-US"/>
          </a:p>
        </p:txBody>
      </p:sp>
    </p:spTree>
    <p:extLst>
      <p:ext uri="{BB962C8B-B14F-4D97-AF65-F5344CB8AC3E}">
        <p14:creationId xmlns:p14="http://schemas.microsoft.com/office/powerpoint/2010/main" val="3093652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一组接口集合，可以是某个微服务的接口，也可以是某个类库的接口等。如果部分接口只被部分调用者使用，我们就需要将这部分接口隔离出来，单独给这部分调用者使用，而不强迫其他调用者也依赖这部分不会被用到的接口。如果把“接口”理解为单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接口或函数，部分调用者只需要函数中的部分功能，那我们就需要把函数拆分成粒度更细的多个函数，让调用者只依赖它需要的那个细粒度函数。</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28</a:t>
            </a:fld>
            <a:endParaRPr lang="zh-CN" altLang="en-US"/>
          </a:p>
        </p:txBody>
      </p:sp>
    </p:spTree>
    <p:extLst>
      <p:ext uri="{BB962C8B-B14F-4D97-AF65-F5344CB8AC3E}">
        <p14:creationId xmlns:p14="http://schemas.microsoft.com/office/powerpoint/2010/main" val="3530001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一组接口集合，可以是某个微服务的接口，也可以是某个类库的接口等。如果部分接口只被部分调用者使用，我们就需要将这部分接口隔离出来，单独给这部分调用者使用，而不强迫其他调用者也依赖这部分不会被用到的接口。如果把“接口”理解为单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接口或函数，部分调用者只需要函数中的部分功能，那我们就需要把函数拆分成粒度更细的多个函数，让调用者只依赖它需要的那个细粒度函数。</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29</a:t>
            </a:fld>
            <a:endParaRPr lang="zh-CN" altLang="en-US"/>
          </a:p>
        </p:txBody>
      </p:sp>
    </p:spTree>
    <p:extLst>
      <p:ext uri="{BB962C8B-B14F-4D97-AF65-F5344CB8AC3E}">
        <p14:creationId xmlns:p14="http://schemas.microsoft.com/office/powerpoint/2010/main" val="2196921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一组接口集合，可以是某个微服务的接口，也可以是某个类库的接口等。如果部分接口只被部分调用者使用，我们就需要将这部分接口隔离出来，单独给这部分调用者使用，而不强迫其他调用者也依赖这部分不会被用到的接口。如果把“接口”理解为单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接口或函数，部分调用者只需要函数中的部分功能，那我们就需要把函数拆分成粒度更细的多个函数，让调用者只依赖它需要的那个细粒度函数。</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30</a:t>
            </a:fld>
            <a:endParaRPr lang="zh-CN" altLang="en-US"/>
          </a:p>
        </p:txBody>
      </p:sp>
    </p:spTree>
    <p:extLst>
      <p:ext uri="{BB962C8B-B14F-4D97-AF65-F5344CB8AC3E}">
        <p14:creationId xmlns:p14="http://schemas.microsoft.com/office/powerpoint/2010/main" val="756441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中的接口，也可以理解为面向对象编程语言中的接口语法。那接口的设计要尽量单一，不要让接口的实现类和调用者，依赖不需要的接口函数。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针对的是模块、类、接口的设计。接口隔离原则相对于单一职责原则，一方面更侧重于接口的设计，另一方面它的思考角度也是不同的。接口隔离原则提供了一种判断接口的职责是否单一的标准：通过调用者如何使用接口来间接地判定。如果调用者只使用部分接口或接口的部分功能，那接口的设计就不够职责单一。</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31</a:t>
            </a:fld>
            <a:endParaRPr lang="zh-CN" altLang="en-US"/>
          </a:p>
        </p:txBody>
      </p:sp>
    </p:spTree>
    <p:extLst>
      <p:ext uri="{BB962C8B-B14F-4D97-AF65-F5344CB8AC3E}">
        <p14:creationId xmlns:p14="http://schemas.microsoft.com/office/powerpoint/2010/main" val="18705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3</a:t>
            </a:fld>
            <a:endParaRPr lang="zh-CN" altLang="en-US"/>
          </a:p>
        </p:txBody>
      </p:sp>
    </p:spTree>
    <p:extLst>
      <p:ext uri="{BB962C8B-B14F-4D97-AF65-F5344CB8AC3E}">
        <p14:creationId xmlns:p14="http://schemas.microsoft.com/office/powerpoint/2010/main" val="351462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中的接口，也可以理解为面向对象编程语言中的接口语法。那接口的设计要尽量单一，不要让接口的实现类和调用者，依赖不需要的接口函数。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针对的是模块、类、接口的设计。接口隔离原则相对于单一职责原则，一方面更侧重于接口的设计，另一方面它的思考角度也是不同的。接口隔离原则提供了一种判断接口的职责是否单一的标准：通过调用者如何使用接口来间接地判定。如果调用者只使用部分接口或接口的部分功能，那接口的设计就不够职责单一。</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32</a:t>
            </a:fld>
            <a:endParaRPr lang="zh-CN" altLang="en-US"/>
          </a:p>
        </p:txBody>
      </p:sp>
    </p:spTree>
    <p:extLst>
      <p:ext uri="{BB962C8B-B14F-4D97-AF65-F5344CB8AC3E}">
        <p14:creationId xmlns:p14="http://schemas.microsoft.com/office/powerpoint/2010/main" val="1693584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如果把“接口”理解为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中的接口，也可以理解为面向对象编程语言中的接口语法。那接口的设计要尽量单一，不要让接口的实现类和调用者，依赖不需要的接口函数。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针对的是模块、类、接口的设计。接口隔离原则相对于单一职责原则，一方面更侧重于接口的设计，另一方面它的思考角度也是不同的。接口隔离原则提供了一种判断接口的职责是否单一的标准：通过调用者如何使用接口来间接地判定。如果调用者只使用部分接口或接口的部分功能，那接口的设计就不够职责单一。</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33</a:t>
            </a:fld>
            <a:endParaRPr lang="zh-CN" altLang="en-US"/>
          </a:p>
        </p:txBody>
      </p:sp>
    </p:spTree>
    <p:extLst>
      <p:ext uri="{BB962C8B-B14F-4D97-AF65-F5344CB8AC3E}">
        <p14:creationId xmlns:p14="http://schemas.microsoft.com/office/powerpoint/2010/main" val="3815955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就是典型的通过框架来实现“控制反转”的例子。框架提供了一个可扩展的代码骨架，用来组装对象、管理整个执行流程。程序员利用框架进行开发的时候，只需要往预留的扩展点上，添加跟自己业务相关的代码，就可以利用框架来驱动整个程序流程的执行。这里的“控制”指的是对程序执行流程的控制，而“反转”指的是在没有使用框架之前，程序员自己控制整个程序的执行。在使用框架之后，整个程序的执行流程可以通过框架来控制。流程的控制权从程序员“反转”到了框架。实际上，实现控制反转的方法有很多，除了刚才例子中所示的类似于模板设计模式的方法之外，还有马上要讲到的依赖注入等方法，所以，控制反转并不是一种具体的实现技巧，而是一个比较笼统的设计思想，一般用来指导框架层面的设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的方式在类内部创建依赖类对象，而是将依赖的类对象在外部创建好之后，通过构造函数、函数参数等方式传递（或注入）给类使用。</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34</a:t>
            </a:fld>
            <a:endParaRPr lang="zh-CN" altLang="en-US"/>
          </a:p>
        </p:txBody>
      </p:sp>
    </p:spTree>
    <p:extLst>
      <p:ext uri="{BB962C8B-B14F-4D97-AF65-F5344CB8AC3E}">
        <p14:creationId xmlns:p14="http://schemas.microsoft.com/office/powerpoint/2010/main" val="2721627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些项目可能会涉及几十、上百、甚至几百个类，类对象的创建和依赖注入会变得非常复杂。如果这部分工作都是靠程序员自己写代码来完成，容易出错且开发成本也比较高。而对象创建和依赖注入的工作，本身跟具体的业务无关，我们完全可以抽象成框架来自动完成。</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控制反转是一个比较笼统的设计思想，并不是一种具体的实现方法，一般用来指导框架层面的设计。这里所说的“控制”指的是对程序执行流程的控制，而“反转”指的是在没有使用框架之前，程序员自己控制整个程序的执行。在使用框架之后，整个程序的执行流程通过框架来控制。流程的控制权从程序员“反转”给了框架。</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35</a:t>
            </a:fld>
            <a:endParaRPr lang="zh-CN" altLang="en-US"/>
          </a:p>
        </p:txBody>
      </p:sp>
    </p:spTree>
    <p:extLst>
      <p:ext uri="{BB962C8B-B14F-4D97-AF65-F5344CB8AC3E}">
        <p14:creationId xmlns:p14="http://schemas.microsoft.com/office/powerpoint/2010/main" val="3328891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依赖注入：</a:t>
            </a:r>
            <a:r>
              <a:rPr lang="en-US" altLang="zh-CN" sz="1200" dirty="0" smtClean="0">
                <a:latin typeface="微软雅黑" panose="020B0503020204020204" pitchFamily="34" charset="-122"/>
                <a:ea typeface="微软雅黑" panose="020B0503020204020204" pitchFamily="34" charset="-122"/>
              </a:rPr>
              <a:t>setter</a:t>
            </a:r>
            <a:r>
              <a:rPr lang="zh-CN" altLang="en-US" sz="1200" dirty="0" smtClean="0">
                <a:latin typeface="微软雅黑" panose="020B0503020204020204" pitchFamily="34" charset="-122"/>
                <a:ea typeface="微软雅黑" panose="020B0503020204020204" pitchFamily="34" charset="-122"/>
              </a:rPr>
              <a:t>，构造函数，接口注入（不被看好），</a:t>
            </a:r>
            <a:r>
              <a:rPr lang="en-US" altLang="zh-CN" sz="1200" dirty="0" err="1" smtClean="0">
                <a:latin typeface="微软雅黑" panose="020B0503020204020204" pitchFamily="34" charset="-122"/>
                <a:ea typeface="微软雅黑" panose="020B0503020204020204" pitchFamily="34" charset="-122"/>
              </a:rPr>
              <a:t>Goole</a:t>
            </a:r>
            <a:r>
              <a:rPr lang="en-US" altLang="zh-CN" sz="1200" dirty="0" smtClean="0">
                <a:latin typeface="微软雅黑" panose="020B0503020204020204" pitchFamily="34" charset="-122"/>
                <a:ea typeface="微软雅黑" panose="020B0503020204020204" pitchFamily="34" charset="-122"/>
              </a:rPr>
              <a:t> </a:t>
            </a:r>
            <a:r>
              <a:rPr lang="en-US" altLang="zh-CN" sz="1200" dirty="0" err="1" smtClean="0">
                <a:latin typeface="微软雅黑" panose="020B0503020204020204" pitchFamily="34" charset="-122"/>
                <a:ea typeface="微软雅黑" panose="020B0503020204020204" pitchFamily="34" charset="-122"/>
              </a:rPr>
              <a:t>Guice</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Elasticsearch</a:t>
            </a:r>
            <a:r>
              <a:rPr lang="zh-CN" altLang="en-US" sz="1200" dirty="0" smtClean="0">
                <a:latin typeface="微软雅黑" panose="020B0503020204020204" pitchFamily="34" charset="-122"/>
                <a:ea typeface="微软雅黑" panose="020B0503020204020204" pitchFamily="34" charset="-122"/>
              </a:rPr>
              <a:t>中使用的注入框架）</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不使用</a:t>
            </a:r>
            <a:r>
              <a:rPr lang="en-US" altLang="zh-CN" sz="1200" dirty="0" smtClean="0">
                <a:latin typeface="微软雅黑" panose="020B0503020204020204" pitchFamily="34" charset="-122"/>
                <a:ea typeface="微软雅黑" panose="020B0503020204020204" pitchFamily="34" charset="-122"/>
              </a:rPr>
              <a:t>new</a:t>
            </a:r>
            <a:r>
              <a:rPr lang="zh-CN" altLang="en-US" sz="1200" dirty="0" smtClean="0">
                <a:latin typeface="微软雅黑" panose="020B0503020204020204" pitchFamily="34" charset="-122"/>
                <a:ea typeface="微软雅黑" panose="020B0503020204020204" pitchFamily="34" charset="-122"/>
              </a:rPr>
              <a:t>的方式创建对象，而是通过构造函数，属性，反射等其他方式注入对象，一种实现技巧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36</a:t>
            </a:fld>
            <a:endParaRPr lang="zh-CN" altLang="en-US"/>
          </a:p>
        </p:txBody>
      </p:sp>
    </p:spTree>
    <p:extLst>
      <p:ext uri="{BB962C8B-B14F-4D97-AF65-F5344CB8AC3E}">
        <p14:creationId xmlns:p14="http://schemas.microsoft.com/office/powerpoint/2010/main" val="3627484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37</a:t>
            </a:fld>
            <a:endParaRPr lang="zh-CN" altLang="en-US"/>
          </a:p>
        </p:txBody>
      </p:sp>
    </p:spTree>
    <p:extLst>
      <p:ext uri="{BB962C8B-B14F-4D97-AF65-F5344CB8AC3E}">
        <p14:creationId xmlns:p14="http://schemas.microsoft.com/office/powerpoint/2010/main" val="1510258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：高层模块（</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high-level modules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）不要依赖低层模块（</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low-level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）。高层模块和低层模块应该通过抽象（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abstractions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）来互相依赖。除此之外，抽象（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abstractions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）不要依赖具体实现细节（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details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），具体实现细节（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details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）依赖抽象（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abstractions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所谓高层模块和低层模块的划分，简单来说就是，在调用链上，调用者属于高层，被调用者属于低层。在平时的业务代码开发中，高层模块依赖底层模块是没有任何问题的。实际上，这条原则主要还是用来指导框架层面的设计，跟前面讲到的控制反转类似。我们拿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Tomcat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容器作为例子来解释一下。</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是运行 </a:t>
            </a:r>
            <a:r>
              <a:rPr lang="en-US" altLang="zh-CN" sz="1200" dirty="0" smtClean="0">
                <a:latin typeface="微软雅黑" panose="020B0503020204020204" pitchFamily="34" charset="-122"/>
                <a:ea typeface="微软雅黑" panose="020B0503020204020204" pitchFamily="34" charset="-122"/>
              </a:rPr>
              <a:t>Java Web </a:t>
            </a:r>
            <a:r>
              <a:rPr lang="zh-CN" altLang="en-US" sz="1200" dirty="0" smtClean="0">
                <a:latin typeface="微软雅黑" panose="020B0503020204020204" pitchFamily="34" charset="-122"/>
                <a:ea typeface="微软雅黑" panose="020B0503020204020204" pitchFamily="34" charset="-122"/>
              </a:rPr>
              <a:t>应用程序的容器。我们编写的 </a:t>
            </a:r>
            <a:r>
              <a:rPr lang="en-US" altLang="zh-CN" sz="1200" dirty="0" smtClean="0">
                <a:latin typeface="微软雅黑" panose="020B0503020204020204" pitchFamily="34" charset="-122"/>
                <a:ea typeface="微软雅黑" panose="020B0503020204020204" pitchFamily="34" charset="-122"/>
              </a:rPr>
              <a:t>Web </a:t>
            </a:r>
            <a:r>
              <a:rPr lang="zh-CN" altLang="en-US" sz="1200" dirty="0" smtClean="0">
                <a:latin typeface="微软雅黑" panose="020B0503020204020204" pitchFamily="34" charset="-122"/>
                <a:ea typeface="微软雅黑" panose="020B0503020204020204" pitchFamily="34" charset="-122"/>
              </a:rPr>
              <a:t>应用程序代码只需要部署在 </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容器下，便可以被 </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容器调用执行。按照之前的划分原则，</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就是高层模块，我们编写的 </a:t>
            </a:r>
            <a:r>
              <a:rPr lang="en-US" altLang="zh-CN" sz="1200" dirty="0" smtClean="0">
                <a:latin typeface="微软雅黑" panose="020B0503020204020204" pitchFamily="34" charset="-122"/>
                <a:ea typeface="微软雅黑" panose="020B0503020204020204" pitchFamily="34" charset="-122"/>
              </a:rPr>
              <a:t>Web </a:t>
            </a:r>
            <a:r>
              <a:rPr lang="zh-CN" altLang="en-US" sz="1200" dirty="0" smtClean="0">
                <a:latin typeface="微软雅黑" panose="020B0503020204020204" pitchFamily="34" charset="-122"/>
                <a:ea typeface="微软雅黑" panose="020B0503020204020204" pitchFamily="34" charset="-122"/>
              </a:rPr>
              <a:t>应用程序代码就是低层模块。</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和应用程序代码之间并没有直接的依赖关系，两者都依赖同一个“抽象”，也就是 </a:t>
            </a:r>
            <a:r>
              <a:rPr lang="en-US" altLang="zh-CN" sz="1200" dirty="0" smtClean="0">
                <a:latin typeface="微软雅黑" panose="020B0503020204020204" pitchFamily="34" charset="-122"/>
                <a:ea typeface="微软雅黑" panose="020B0503020204020204" pitchFamily="34" charset="-122"/>
              </a:rPr>
              <a:t>Servlet </a:t>
            </a:r>
            <a:r>
              <a:rPr lang="zh-CN" altLang="en-US" sz="1200" dirty="0" smtClean="0">
                <a:latin typeface="微软雅黑" panose="020B0503020204020204" pitchFamily="34" charset="-122"/>
                <a:ea typeface="微软雅黑" panose="020B0503020204020204" pitchFamily="34" charset="-122"/>
              </a:rPr>
              <a:t>规范。</a:t>
            </a:r>
            <a:r>
              <a:rPr lang="en-US" altLang="zh-CN" sz="1200" dirty="0" smtClean="0">
                <a:latin typeface="微软雅黑" panose="020B0503020204020204" pitchFamily="34" charset="-122"/>
                <a:ea typeface="微软雅黑" panose="020B0503020204020204" pitchFamily="34" charset="-122"/>
              </a:rPr>
              <a:t>Servlet </a:t>
            </a:r>
            <a:r>
              <a:rPr lang="zh-CN" altLang="en-US" sz="1200" dirty="0" smtClean="0">
                <a:latin typeface="微软雅黑" panose="020B0503020204020204" pitchFamily="34" charset="-122"/>
                <a:ea typeface="微软雅黑" panose="020B0503020204020204" pitchFamily="34" charset="-122"/>
              </a:rPr>
              <a:t>规范不依赖具体的 </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容器和应用程序的实现细节，而 </a:t>
            </a:r>
            <a:r>
              <a:rPr lang="en-US" altLang="zh-CN" sz="1200" dirty="0" smtClean="0">
                <a:latin typeface="微软雅黑" panose="020B0503020204020204" pitchFamily="34" charset="-122"/>
                <a:ea typeface="微软雅黑" panose="020B0503020204020204" pitchFamily="34" charset="-122"/>
              </a:rPr>
              <a:t>Tomcat </a:t>
            </a:r>
            <a:r>
              <a:rPr lang="zh-CN" altLang="en-US" sz="1200" dirty="0" smtClean="0">
                <a:latin typeface="微软雅黑" panose="020B0503020204020204" pitchFamily="34" charset="-122"/>
                <a:ea typeface="微软雅黑" panose="020B0503020204020204" pitchFamily="34" charset="-122"/>
              </a:rPr>
              <a:t>容器和应用程序依赖 </a:t>
            </a:r>
            <a:r>
              <a:rPr lang="en-US" altLang="zh-CN" sz="1200" dirty="0" smtClean="0">
                <a:latin typeface="微软雅黑" panose="020B0503020204020204" pitchFamily="34" charset="-122"/>
                <a:ea typeface="微软雅黑" panose="020B0503020204020204" pitchFamily="34" charset="-122"/>
              </a:rPr>
              <a:t>Servlet </a:t>
            </a:r>
            <a:r>
              <a:rPr lang="zh-CN" altLang="en-US" sz="1200" dirty="0" smtClean="0">
                <a:latin typeface="微软雅黑" panose="020B0503020204020204" pitchFamily="34" charset="-122"/>
                <a:ea typeface="微软雅黑" panose="020B0503020204020204" pitchFamily="34" charset="-122"/>
              </a:rPr>
              <a:t>规范。</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38</a:t>
            </a:fld>
            <a:endParaRPr lang="zh-CN" altLang="en-US"/>
          </a:p>
        </p:txBody>
      </p:sp>
    </p:spTree>
    <p:extLst>
      <p:ext uri="{BB962C8B-B14F-4D97-AF65-F5344CB8AC3E}">
        <p14:creationId xmlns:p14="http://schemas.microsoft.com/office/powerpoint/2010/main" val="2673655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原则算是一个万金油类型的设计原则，可以应用在很多场景中。它不仅经常用来指导软件开发，还经常用来指导更加广泛的系统设计、产品设计等，比如，冰箱、建筑、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iPhone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手机的设计等等。不过，咱们的专栏是讲代码设计的，所以，接下来，我还是重点讲解如何在编码开发中应用这条原则。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尽量保持简单，不仅适用于软件开发，经典案例：</a:t>
            </a:r>
            <a:r>
              <a:rPr lang="en-US" altLang="zh-CN" sz="1200" dirty="0" err="1" smtClean="0">
                <a:latin typeface="微软雅黑" panose="020B0503020204020204" pitchFamily="34" charset="-122"/>
                <a:ea typeface="微软雅黑" panose="020B0503020204020204" pitchFamily="34" charset="-122"/>
              </a:rPr>
              <a:t>Iphone</a:t>
            </a:r>
            <a:r>
              <a:rPr lang="zh-CN" altLang="en-US" sz="1200" dirty="0" smtClean="0">
                <a:latin typeface="微软雅黑" panose="020B0503020204020204" pitchFamily="34" charset="-122"/>
                <a:ea typeface="微软雅黑" panose="020B0503020204020204" pitchFamily="34" charset="-122"/>
              </a:rPr>
              <a:t>一直秉承的设计原则</a:t>
            </a:r>
            <a:endParaRPr lang="en-US" altLang="zh-CN" sz="1200" dirty="0" smtClean="0">
              <a:latin typeface="微软雅黑" panose="020B0503020204020204" pitchFamily="34" charset="-122"/>
              <a:ea typeface="微软雅黑" panose="020B0503020204020204" pitchFamily="34" charset="-122"/>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代码行数少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代表简单吗？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代码逻辑复杂就一定违背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代码是否足够简单是一个挺主观的评判。同样的代码，有的人觉得简单，有的人觉得不够简单。而往往自己编写的代码，自己都会觉得够简单。所以，评判代码是否简单，还有一个很有效的间接方法，那就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时候，同事对你的代码有很多疑问，那就说明你的代码有可能不够“简单”，需要优化啦。这里我还想多说两句，我们在做开发的时候，一定不要过度设计，不要觉得简单的东西就没有技术含量。实际上，越是能用简单的方法解决复杂的问题，越能体现一个人的能力</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从刚刚的分析我们可以看出，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原则并非一回事儿。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原则讲的是“如何做”的问题（尽量保持简单），而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原则说的是“要不要做”的问题（当前不需要的就不要做）。</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原则的定义非常简单，我就不再过度解读。今天，我们主要讲三种典型的代码重复情况，它们分别是：实现逻辑重复、功能语义重复和代码执行重复。这三种代码重复，有的看似违反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，实际上并不违反；有的看似不违反，实际上却违反了。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代码复用表示一种行为：我们在开发新功能的时候，尽量复用已经存在的代码。代码的可复用性表示一段代码可被复用的特性或能力：我们在编写代码的时候，让代码尽量可复用。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是一条原则：不要写重复的代码。从定义描述上，它们好像有点类似，但深究起来，三者的区别还是蛮大的。首先，“不重复”并不代表“可复用”。在一个项目代码中，可能不存在任何重复的代码，但也并不表示里面有可复用的代码，不重复和可复用完全是两个概念。所以，从这个角度来说，</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原则跟代码的可复用性讲的是两回事。其次，“复用”和“可复用性”关注角度不同。代码“可复用性”是从代码开发者的角度来讲的，“复用”是从代码使用者的角度来讲的。比如，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同事编写了一个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类，代码的“可复用性”很好。</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同事在开发新功能的时候，直接“复用”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同事编写的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类。尽管复用、可复用性</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减少代码耦合</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满足单一职责原则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模块化</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业务与非业务逻辑分离</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通用代码下沉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继承、多态、抽象、封装</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应用模板等设计模式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39</a:t>
            </a:fld>
            <a:endParaRPr lang="zh-CN" altLang="en-US"/>
          </a:p>
        </p:txBody>
      </p:sp>
    </p:spTree>
    <p:extLst>
      <p:ext uri="{BB962C8B-B14F-4D97-AF65-F5344CB8AC3E}">
        <p14:creationId xmlns:p14="http://schemas.microsoft.com/office/powerpoint/2010/main" val="4002124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40</a:t>
            </a:fld>
            <a:endParaRPr lang="zh-CN" altLang="en-US"/>
          </a:p>
        </p:txBody>
      </p:sp>
    </p:spTree>
    <p:extLst>
      <p:ext uri="{BB962C8B-B14F-4D97-AF65-F5344CB8AC3E}">
        <p14:creationId xmlns:p14="http://schemas.microsoft.com/office/powerpoint/2010/main" val="2397238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原则算是一个万金油类型的设计原则，可以应用在很多场景中。它不仅经常用来指导软件开发，还经常用来指导更加广泛的系统设计、产品设计等，比如，冰箱、建筑、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iPhone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手机的设计等等。不过，咱们的专栏是讲代码设计的，所以，接下来，我还是重点讲解如何在编码开发中应用这条原则。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代码行数少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代表简单吗？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代码逻辑复杂就一定违背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代码是否足够简单是一个挺主观的评判。同样的代码，有的人觉得简单，有的人觉得不够简单。而往往自己编写的代码，自己都会觉得够简单。所以，评判代码是否简单，还有一个很有效的间接方法，那就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时候，同事对你的代码有很多疑问，那就说明你的代码有可能不够“简单”，需要优化啦。这里我还想多说两句，我们在做开发的时候，一定不要过度设计，不要觉得简单的东西就没有技术含量。实际上，越是能用简单的方法解决复杂的问题，越能体现一个人的能力</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从刚刚的分析我们可以看出，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原则并非一回事儿。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原则讲的是“如何做”的问题（尽量保持简单），而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原则说的是“要不要做”的问题（当前不需要的就不要做）。</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原则的定义非常简单，我就不再过度解读。今天，我们主要讲三种典型的代码重复情况，它们分别是：实现逻辑重复、功能语义重复和代码执行重复。这三种代码重复，有的看似违反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，实际上并不违反；有的看似不违反，实际上却违反了。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代码复用表示一种行为：我们在开发新功能的时候，尽量复用已经存在的代码。代码的可复用性表示一段代码可被复用的特性或能力：我们在编写代码的时候，让代码尽量可复用。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是一条原则：不要写重复的代码。从定义描述上，它们好像有点类似，但深究起来，三者的区别还是蛮大的。首先，“不重复”并不代表“可复用”。在一个项目代码中，可能不存在任何重复的代码，但也并不表示里面有可复用的代码，不重复和可复用完全是两个概念。所以，从这个角度来说，</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原则跟代码的可复用性讲的是两回事。其次，“复用”和“可复用性”关注角度不同。代码“可复用性”是从代码开发者的角度来讲的，“复用”是从代码使用者的角度来讲的。比如，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同事编写了一个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类，代码的“可复用性”很好。</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同事在开发新功能的时候，直接“复用”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同事编写的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类。尽管复用、可复用性</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减少代码耦合</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满足单一职责原则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模块化</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业务与非业务逻辑分离</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通用代码下沉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继承、多态、抽象、封装</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应用模板等设计模式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41</a:t>
            </a:fld>
            <a:endParaRPr lang="zh-CN" altLang="en-US"/>
          </a:p>
        </p:txBody>
      </p:sp>
    </p:spTree>
    <p:extLst>
      <p:ext uri="{BB962C8B-B14F-4D97-AF65-F5344CB8AC3E}">
        <p14:creationId xmlns:p14="http://schemas.microsoft.com/office/powerpoint/2010/main" val="3962746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5</a:t>
            </a:fld>
            <a:endParaRPr lang="zh-CN" altLang="en-US"/>
          </a:p>
        </p:txBody>
      </p:sp>
    </p:spTree>
    <p:extLst>
      <p:ext uri="{BB962C8B-B14F-4D97-AF65-F5344CB8AC3E}">
        <p14:creationId xmlns:p14="http://schemas.microsoft.com/office/powerpoint/2010/main" val="134143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原则算是一个万金油类型的设计原则，可以应用在很多场景中。它不仅经常用来指导软件开发，还经常用来指导更加广泛的系统设计、产品设计等，比如，冰箱、建筑、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iPhone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手机的设计等等。不过，咱们的专栏是讲代码设计的，所以，接下来，我还是重点讲解如何在编码开发中应用这条原则。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代码行数少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代表简单吗？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代码逻辑复杂就一定违背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原则吗</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代码是否足够简单是一个挺主观的评判。同样的代码，有的人觉得简单，有的人觉得不够简单。而往往自己编写的代码，自己都会觉得够简单。所以，评判代码是否简单，还有一个很有效的间接方法，那就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code review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时候，同事对你的代码有很多疑问，那就说明你的代码有可能不够“简单”，需要优化啦。这里我还想多说两句，我们在做开发的时候，一定不要过度设计，不要觉得简单的东西就没有技术含量。实际上，越是能用简单的方法解决复杂的问题，越能体现一个人的能力</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从刚刚的分析我们可以看出，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原则并非一回事儿。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KISS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原则讲的是“如何做”的问题（尽量保持简单），而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YAGNI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原则说的是“要不要做”的问题（当前不需要的就不要做）。</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原则的定义非常简单，我就不再过度解读。今天，我们主要讲三种典型的代码重复情况，它们分别是：实现逻辑重复、功能语义重复和代码执行重复。这三种代码重复，有的看似违反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，实际上并不违反；有的看似不违反，实际上却违反了。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代码复用表示一种行为：我们在开发新功能的时候，尽量复用已经存在的代码。代码的可复用性表示一段代码可被复用的特性或能力：我们在编写代码的时候，让代码尽量可复用。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是一条原则：不要写重复的代码。从定义描述上，它们好像有点类似，但深究起来，三者的区别还是蛮大的。首先，“不重复”并不代表“可复用”。在一个项目代码中，可能不存在任何重复的代码，但也并不表示里面有可复用的代码，不重复和可复用完全是两个概念。所以，从这个角度来说，</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原则跟代码的可复用性讲的是两回事。其次，“复用”和“可复用性”关注角度不同。代码“可复用性”是从代码开发者的角度来讲的，“复用”是从代码使用者的角度来讲的。比如，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同事编写了一个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类，代码的“可复用性”很好。</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同事在开发新功能的时候，直接“复用”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同事编写的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UrlUtils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类。尽管复用、可复用性</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减少代码耦合</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满足单一职责原则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模块化</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业务与非业务逻辑分离</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通用代码下沉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继承、多态、抽象、封装</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应用模板等设计模式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42</a:t>
            </a:fld>
            <a:endParaRPr lang="zh-CN" altLang="en-US"/>
          </a:p>
        </p:txBody>
      </p:sp>
    </p:spTree>
    <p:extLst>
      <p:ext uri="{BB962C8B-B14F-4D97-AF65-F5344CB8AC3E}">
        <p14:creationId xmlns:p14="http://schemas.microsoft.com/office/powerpoint/2010/main" val="36717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43</a:t>
            </a:fld>
            <a:endParaRPr lang="zh-CN" altLang="en-US"/>
          </a:p>
        </p:txBody>
      </p:sp>
    </p:spTree>
    <p:extLst>
      <p:ext uri="{BB962C8B-B14F-4D97-AF65-F5344CB8AC3E}">
        <p14:creationId xmlns:p14="http://schemas.microsoft.com/office/powerpoint/2010/main" val="157372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内聚、松耦合”是一个非常重要的设计思想，能够有效地提高代码的可读性和可维护性，缩小功能改动导致的代码改动范围。实际上，在前面的章节中，我们已经多次提到过这个设计思想。很多设计原则都以实现代码的“高内聚、松耦合”为目的，比如单一职责原则、基于接口而非实现编程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高内聚、松耦合”是一个比较通用的设计思想，可以用来指导不同粒度代码的设计与开发，比如系统、模块、类，甚至是函数，也可以应用到不同的开发场景中，比如微服务、框架、组件、类库等。为了方便我讲解，接下来我以“类”作为这个设计思想的应用对象来展开讲解，其他应用场景你可以自行类比。</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类设计：高内聚，相近的功能放到同一个类中，松耦合：一个类改动不会或很少导致依赖类的代码改动</a:t>
            </a:r>
            <a:endParaRPr lang="en-US" altLang="zh-CN" sz="1200" dirty="0" smtClean="0">
              <a:latin typeface="微软雅黑" panose="020B0503020204020204" pitchFamily="34" charset="-122"/>
              <a:ea typeface="微软雅黑" panose="020B0503020204020204" pitchFamily="34" charset="-122"/>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a:t>
            </a: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44</a:t>
            </a:fld>
            <a:endParaRPr lang="zh-CN" altLang="en-US"/>
          </a:p>
        </p:txBody>
      </p:sp>
    </p:spTree>
    <p:extLst>
      <p:ext uri="{BB962C8B-B14F-4D97-AF65-F5344CB8AC3E}">
        <p14:creationId xmlns:p14="http://schemas.microsoft.com/office/powerpoint/2010/main" val="3308961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45</a:t>
            </a:fld>
            <a:endParaRPr lang="zh-CN" altLang="en-US"/>
          </a:p>
        </p:txBody>
      </p:sp>
    </p:spTree>
    <p:extLst>
      <p:ext uri="{BB962C8B-B14F-4D97-AF65-F5344CB8AC3E}">
        <p14:creationId xmlns:p14="http://schemas.microsoft.com/office/powerpoint/2010/main" val="37899461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46</a:t>
            </a:fld>
            <a:endParaRPr lang="zh-CN" altLang="en-US"/>
          </a:p>
        </p:txBody>
      </p:sp>
    </p:spTree>
    <p:extLst>
      <p:ext uri="{BB962C8B-B14F-4D97-AF65-F5344CB8AC3E}">
        <p14:creationId xmlns:p14="http://schemas.microsoft.com/office/powerpoint/2010/main" val="42472350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任何一个傻瓜都能写出计算机可以理解的程序，只有写出人类容易理解的程序才是优秀的程序员 </a:t>
            </a:r>
            <a:endParaRPr lang="en-US" altLang="zh-CN" sz="1200" dirty="0" smtClean="0">
              <a:latin typeface="微软雅黑" panose="020B0503020204020204" pitchFamily="34" charset="-122"/>
              <a:ea typeface="微软雅黑" panose="020B0503020204020204" pitchFamily="34" charset="-122"/>
            </a:endParaRPr>
          </a:p>
          <a:p>
            <a:pPr marL="0" indent="0" algn="r">
              <a:buNone/>
            </a:pPr>
            <a:r>
              <a:rPr lang="en-US" altLang="zh-CN" sz="1200" dirty="0" smtClean="0">
                <a:latin typeface="微软雅黑" panose="020B0503020204020204" pitchFamily="34" charset="-122"/>
                <a:ea typeface="微软雅黑" panose="020B0503020204020204" pitchFamily="34" charset="-122"/>
              </a:rPr>
              <a:t>–– Martin Fowler</a:t>
            </a:r>
          </a:p>
          <a:p>
            <a:r>
              <a:rPr lang="zh-CN" altLang="en-US" sz="1200" dirty="0" smtClean="0">
                <a:latin typeface="微软雅黑" panose="020B0503020204020204" pitchFamily="34" charset="-122"/>
                <a:ea typeface="微软雅黑" panose="020B0503020204020204" pitchFamily="34" charset="-122"/>
              </a:rPr>
              <a:t>马丁富勒，重构</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改善已有代码的设计</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47</a:t>
            </a:fld>
            <a:endParaRPr lang="zh-CN" altLang="en-US"/>
          </a:p>
        </p:txBody>
      </p:sp>
    </p:spTree>
    <p:extLst>
      <p:ext uri="{BB962C8B-B14F-4D97-AF65-F5344CB8AC3E}">
        <p14:creationId xmlns:p14="http://schemas.microsoft.com/office/powerpoint/2010/main" val="3944020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endParaRPr lang="en-US" altLang="zh-CN" sz="1200" dirty="0" smtClean="0"/>
          </a:p>
          <a:p>
            <a:r>
              <a:rPr lang="zh-CN" altLang="en-US" sz="1200" smtClean="0"/>
              <a:t>学员互动：</a:t>
            </a:r>
          </a:p>
          <a:p>
            <a:endParaRPr lang="zh-CN" altLang="en-US"/>
          </a:p>
        </p:txBody>
      </p:sp>
      <p:sp>
        <p:nvSpPr>
          <p:cNvPr id="4" name="灯片编号占位符 3"/>
          <p:cNvSpPr>
            <a:spLocks noGrp="1"/>
          </p:cNvSpPr>
          <p:nvPr>
            <p:ph type="sldNum" sz="quarter" idx="10"/>
          </p:nvPr>
        </p:nvSpPr>
        <p:spPr/>
        <p:txBody>
          <a:bodyPr/>
          <a:lstStyle/>
          <a:p>
            <a:fld id="{1DA8EAF9-8BF4-4683-AE95-C77737E48A63}" type="slidenum">
              <a:rPr lang="zh-CN" altLang="en-US" smtClean="0"/>
              <a:t>48</a:t>
            </a:fld>
            <a:endParaRPr lang="zh-CN" altLang="en-US"/>
          </a:p>
        </p:txBody>
      </p:sp>
    </p:spTree>
    <p:extLst>
      <p:ext uri="{BB962C8B-B14F-4D97-AF65-F5344CB8AC3E}">
        <p14:creationId xmlns:p14="http://schemas.microsoft.com/office/powerpoint/2010/main" val="671566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49</a:t>
            </a:fld>
            <a:endParaRPr lang="zh-CN" altLang="en-US"/>
          </a:p>
        </p:txBody>
      </p:sp>
    </p:spTree>
    <p:extLst>
      <p:ext uri="{BB962C8B-B14F-4D97-AF65-F5344CB8AC3E}">
        <p14:creationId xmlns:p14="http://schemas.microsoft.com/office/powerpoint/2010/main" val="1269745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dirty="0" smtClean="0">
                <a:latin typeface="微软雅黑" panose="020B0503020204020204" pitchFamily="34" charset="-122"/>
                <a:ea typeface="微软雅黑" panose="020B0503020204020204" pitchFamily="34" charset="-122"/>
              </a:rPr>
              <a:t>更好的体现和改进软件的设计。</a:t>
            </a:r>
            <a:endParaRPr lang="en-US" altLang="zh-CN" sz="1600" dirty="0" smtClean="0">
              <a:latin typeface="微软雅黑" panose="020B0503020204020204" pitchFamily="34" charset="-122"/>
              <a:ea typeface="微软雅黑" panose="020B0503020204020204" pitchFamily="34" charset="-122"/>
            </a:endParaRPr>
          </a:p>
          <a:p>
            <a:pPr marL="742950" lvl="1" indent="-285750" eaLnBrk="0" hangingPunct="0">
              <a:spcBef>
                <a:spcPct val="20000"/>
              </a:spcBef>
              <a:buFontTx/>
              <a:buChar char="–"/>
              <a:defRPr/>
            </a:pPr>
            <a:r>
              <a:rPr lang="zh-CN" altLang="en-US" sz="1600" kern="0" dirty="0" smtClean="0">
                <a:latin typeface="微软雅黑" panose="020B0503020204020204" pitchFamily="34" charset="-122"/>
                <a:ea typeface="微软雅黑" panose="020B0503020204020204" pitchFamily="34" charset="-122"/>
              </a:rPr>
              <a:t>缺少重构</a:t>
            </a:r>
            <a:r>
              <a:rPr lang="en-US" altLang="zh-CN" sz="1600" kern="0" dirty="0" smtClean="0">
                <a:latin typeface="微软雅黑" panose="020B0503020204020204" pitchFamily="34" charset="-122"/>
                <a:ea typeface="微软雅黑" panose="020B0503020204020204" pitchFamily="34" charset="-122"/>
              </a:rPr>
              <a:t>,</a:t>
            </a:r>
            <a:r>
              <a:rPr lang="zh-CN" altLang="en-US" sz="1600" kern="0" dirty="0" smtClean="0">
                <a:latin typeface="微软雅黑" panose="020B0503020204020204" pitchFamily="34" charset="-122"/>
                <a:ea typeface="微软雅黑" panose="020B0503020204020204" pitchFamily="34" charset="-122"/>
              </a:rPr>
              <a:t>程序的设计将变的腐朽</a:t>
            </a:r>
          </a:p>
          <a:p>
            <a:pPr marL="742950" lvl="1" indent="-285750" eaLnBrk="0" hangingPunct="0">
              <a:spcBef>
                <a:spcPct val="20000"/>
              </a:spcBef>
              <a:buFontTx/>
              <a:buChar char="–"/>
              <a:defRPr/>
            </a:pPr>
            <a:r>
              <a:rPr lang="zh-CN" altLang="en-US" sz="1600" kern="0" dirty="0" smtClean="0">
                <a:latin typeface="微软雅黑" panose="020B0503020204020204" pitchFamily="34" charset="-122"/>
                <a:ea typeface="微软雅黑" panose="020B0503020204020204" pitchFamily="34" charset="-122"/>
              </a:rPr>
              <a:t>缺乏设计的代码通常使用较多的代码做同样的事情</a:t>
            </a:r>
          </a:p>
          <a:p>
            <a:pPr marL="342900" indent="-342900" eaLnBrk="0" hangingPunct="0">
              <a:spcBef>
                <a:spcPct val="20000"/>
              </a:spcBef>
              <a:buFontTx/>
              <a:buChar char="•"/>
              <a:defRPr/>
            </a:pPr>
            <a:r>
              <a:rPr lang="zh-CN" altLang="en-US" sz="1600" dirty="0" smtClean="0">
                <a:latin typeface="微软雅黑" panose="020B0503020204020204" pitchFamily="34" charset="-122"/>
                <a:ea typeface="微软雅黑" panose="020B0503020204020204" pitchFamily="34" charset="-122"/>
              </a:rPr>
              <a:t>提高代码质量，更易被理解。</a:t>
            </a:r>
            <a:endParaRPr lang="zh-CN" altLang="en-US" sz="1600" kern="0" dirty="0" smtClean="0">
              <a:latin typeface="微软雅黑" panose="020B0503020204020204" pitchFamily="34" charset="-122"/>
              <a:ea typeface="微软雅黑" panose="020B0503020204020204" pitchFamily="34" charset="-122"/>
            </a:endParaRPr>
          </a:p>
          <a:p>
            <a:pPr marL="742950" lvl="1" indent="-285750" eaLnBrk="0" hangingPunct="0">
              <a:spcBef>
                <a:spcPct val="20000"/>
              </a:spcBef>
              <a:buFontTx/>
              <a:buChar char="–"/>
              <a:defRPr/>
            </a:pPr>
            <a:r>
              <a:rPr lang="zh-CN" altLang="en-US" sz="1600" kern="0" dirty="0" smtClean="0">
                <a:latin typeface="微软雅黑" panose="020B0503020204020204" pitchFamily="34" charset="-122"/>
                <a:ea typeface="微软雅黑" panose="020B0503020204020204" pitchFamily="34" charset="-122"/>
              </a:rPr>
              <a:t>在大多数软件开发环境中</a:t>
            </a:r>
            <a:r>
              <a:rPr lang="en-US" altLang="zh-CN" sz="1600" kern="0" dirty="0" smtClean="0">
                <a:latin typeface="微软雅黑" panose="020B0503020204020204" pitchFamily="34" charset="-122"/>
                <a:ea typeface="微软雅黑" panose="020B0503020204020204" pitchFamily="34" charset="-122"/>
              </a:rPr>
              <a:t>,</a:t>
            </a:r>
            <a:r>
              <a:rPr lang="zh-CN" altLang="en-US" sz="1600" kern="0" dirty="0" smtClean="0">
                <a:latin typeface="微软雅黑" panose="020B0503020204020204" pitchFamily="34" charset="-122"/>
                <a:ea typeface="微软雅黑" panose="020B0503020204020204" pitchFamily="34" charset="-122"/>
              </a:rPr>
              <a:t>其他人将读你的代码</a:t>
            </a:r>
          </a:p>
          <a:p>
            <a:r>
              <a:rPr lang="zh-CN" altLang="en-US" sz="1600" dirty="0" smtClean="0">
                <a:latin typeface="微软雅黑" panose="020B0503020204020204" pitchFamily="34" charset="-122"/>
                <a:ea typeface="微软雅黑" panose="020B0503020204020204" pitchFamily="34" charset="-122"/>
              </a:rPr>
              <a:t>对代码的重新审视，帮助尽早的发现错</a:t>
            </a:r>
            <a:r>
              <a:rPr lang="en-US" altLang="zh-CN" sz="1600" dirty="0" smtClean="0">
                <a:latin typeface="微软雅黑" panose="020B0503020204020204" pitchFamily="34" charset="-122"/>
                <a:ea typeface="微软雅黑" panose="020B0503020204020204" pitchFamily="34" charset="-122"/>
              </a:rPr>
              <a:t>(Bugs)</a:t>
            </a:r>
            <a:r>
              <a:rPr lang="zh-CN" altLang="en-US" sz="1600" dirty="0" smtClean="0">
                <a:latin typeface="微软雅黑" panose="020B0503020204020204" pitchFamily="34" charset="-122"/>
                <a:ea typeface="微软雅黑" panose="020B0503020204020204" pitchFamily="34" charset="-122"/>
              </a:rPr>
              <a:t> 。</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良好的设计和代码质量，</a:t>
            </a:r>
            <a:r>
              <a:rPr lang="zh-CN" altLang="zh-CN" sz="1600" dirty="0" smtClean="0">
                <a:latin typeface="微软雅黑" panose="020B0503020204020204" pitchFamily="34" charset="-122"/>
                <a:ea typeface="微软雅黑" panose="020B0503020204020204" pitchFamily="34" charset="-122"/>
              </a:rPr>
              <a:t>可以提高开发速度</a:t>
            </a:r>
            <a:r>
              <a:rPr lang="zh-CN" altLang="en-US" sz="2800" dirty="0" smtClean="0">
                <a:latin typeface="微软雅黑" panose="020B0503020204020204" pitchFamily="34" charset="-122"/>
                <a:ea typeface="微软雅黑" panose="020B0503020204020204" pitchFamily="34" charset="-122"/>
              </a:rPr>
              <a:t>。</a:t>
            </a:r>
            <a:endParaRPr lang="zh-CN" altLang="zh-CN" sz="28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50</a:t>
            </a:fld>
            <a:endParaRPr lang="zh-CN" altLang="en-US"/>
          </a:p>
        </p:txBody>
      </p:sp>
    </p:spTree>
    <p:extLst>
      <p:ext uri="{BB962C8B-B14F-4D97-AF65-F5344CB8AC3E}">
        <p14:creationId xmlns:p14="http://schemas.microsoft.com/office/powerpoint/2010/main" val="2980148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当然还有其他理由：比如领导就是让你重构，比如给自己</a:t>
            </a:r>
            <a:r>
              <a:rPr lang="en-US" altLang="zh-CN" dirty="0" err="1" smtClean="0">
                <a:latin typeface="微软雅黑" panose="020B0503020204020204" pitchFamily="34" charset="-122"/>
                <a:ea typeface="微软雅黑" panose="020B0503020204020204" pitchFamily="34" charset="-122"/>
              </a:rPr>
              <a:t>kpi</a:t>
            </a:r>
            <a:r>
              <a:rPr lang="zh-CN" altLang="en-US" dirty="0" smtClean="0">
                <a:latin typeface="微软雅黑" panose="020B0503020204020204" pitchFamily="34" charset="-122"/>
                <a:ea typeface="微软雅黑" panose="020B0503020204020204" pitchFamily="34" charset="-122"/>
              </a:rPr>
              <a:t>添砖加瓦</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51</a:t>
            </a:fld>
            <a:endParaRPr lang="zh-CN" altLang="en-US"/>
          </a:p>
        </p:txBody>
      </p:sp>
    </p:spTree>
    <p:extLst>
      <p:ext uri="{BB962C8B-B14F-4D97-AF65-F5344CB8AC3E}">
        <p14:creationId xmlns:p14="http://schemas.microsoft.com/office/powerpoint/2010/main" val="38742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5D6C8-315B-42B6-B545-C53949A255F9}"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8572629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软件设计与开发最重要的工作之一就是应对复杂性。人处理复杂性的能力是有限的。过于复杂的代码往往在可读性、可维护性上都不友好。那如何来控制代码的复杂性呢？手段有很多，我个人认为，最关键的就是解耦，保证代码松耦合、高内聚。如果说重构是保证代码质量不至于腐化到无可救药地步的有效手段，那么利用解耦的方法对代码重构，就是保证代码不至于复杂到无法控制的有效手段。</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间接的衡量标准有很多，前面我们讲到了一些，比如，看修改代码会不会牵一发而动全身。除此之外，还有一个直接的衡量标准，也是我在阅读源码的时候经常会用到的，那就是把模块与模块之间、类与类之间的依赖关系画出来，根据依赖关系图的复杂性来判断是否需要解耦重构。如果依赖关系复杂、混乱，那从代码结构上来讲，可读性和可维护性肯定不是太好，那我们就需要考虑是否可以通过解耦的方法，让依赖关系变得清晰、简单。当然，这种判断还是有比较强的主观色彩，但是可以作为一种参考和梳理依赖的手段，配合间接的衡量标准一块来使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第一阶段：引入一个中间层，包裹老的接口，提供新的接口定义。第二阶段：新开发的代码依赖中间层提供的新接口。第三阶段：将依赖老接口的代码改为调用新接口。第四阶段：确保所有的代码都调用新接口之后，删除掉老的接口。</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单一职责原则、基于接口而非实现编程、依赖注入、多用组合少用继承、迪米特法则等。当然，还有一些设计模式，比如观察者模式。</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53</a:t>
            </a:fld>
            <a:endParaRPr lang="zh-CN" altLang="en-US"/>
          </a:p>
        </p:txBody>
      </p:sp>
    </p:spTree>
    <p:extLst>
      <p:ext uri="{BB962C8B-B14F-4D97-AF65-F5344CB8AC3E}">
        <p14:creationId xmlns:p14="http://schemas.microsoft.com/office/powerpoint/2010/main" val="30921575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endParaRPr lang="en-US" altLang="zh-CN" sz="1200" dirty="0" smtClean="0"/>
          </a:p>
          <a:p>
            <a:r>
              <a:rPr lang="zh-CN" altLang="en-US" sz="1200" smtClean="0"/>
              <a:t>学员互动：</a:t>
            </a:r>
          </a:p>
          <a:p>
            <a:endParaRPr lang="zh-CN" altLang="en-US"/>
          </a:p>
        </p:txBody>
      </p:sp>
      <p:sp>
        <p:nvSpPr>
          <p:cNvPr id="4" name="灯片编号占位符 3"/>
          <p:cNvSpPr>
            <a:spLocks noGrp="1"/>
          </p:cNvSpPr>
          <p:nvPr>
            <p:ph type="sldNum" sz="quarter" idx="10"/>
          </p:nvPr>
        </p:nvSpPr>
        <p:spPr/>
        <p:txBody>
          <a:bodyPr/>
          <a:lstStyle/>
          <a:p>
            <a:fld id="{1DA8EAF9-8BF4-4683-AE95-C77737E48A63}" type="slidenum">
              <a:rPr lang="zh-CN" altLang="en-US" smtClean="0"/>
              <a:t>54</a:t>
            </a:fld>
            <a:endParaRPr lang="zh-CN" altLang="en-US"/>
          </a:p>
        </p:txBody>
      </p:sp>
    </p:spTree>
    <p:extLst>
      <p:ext uri="{BB962C8B-B14F-4D97-AF65-F5344CB8AC3E}">
        <p14:creationId xmlns:p14="http://schemas.microsoft.com/office/powerpoint/2010/main" val="4072393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E5D6C8-315B-42B6-B545-C53949A255F9}"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2824826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创建单例，考虑哪些方面？</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构造函数需要是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private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访问权限的，这样才能避免外部通过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创建实例；考虑对象创建时的线程安全问题；考虑是否支持延迟加载；考虑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getInstance</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性能是否高（是否加锁）。</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饿汉式饿汉式的实现方式，在类加载的期间，就已经将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静态实例初始化好了，所以，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例的创建是线程安全的。不过，这样的实现方式不支持延迟加载实例。懒汉式懒汉式相对于饿汉式的优势是支持延迟加载。这种实现方式会导致频繁加锁、释放锁，以及并发度低等问题，频繁的调用会产生性能瓶颈。双重检测双重检测实现方式既支持延迟加载、又支持高并发的单例实现方式。只要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被创建之后，再调用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getInstance</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函数都不会进入到加锁逻辑中。所以，这种实现方式解决了懒汉式并发度低的问题。静态内部类利用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的静态内部类来实现单例。这种实现方式，既支持延迟加载，也支持高并发，实现起来也比双重检测简单。枚举最简单的实现方式，基于枚举类型的单例实现。这种实现方式通过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枚举类型本身的特性，保证了实例创建的线程安全性和实例的唯一性。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56</a:t>
            </a:fld>
            <a:endParaRPr lang="zh-CN" altLang="en-US"/>
          </a:p>
        </p:txBody>
      </p:sp>
    </p:spTree>
    <p:extLst>
      <p:ext uri="{BB962C8B-B14F-4D97-AF65-F5344CB8AC3E}">
        <p14:creationId xmlns:p14="http://schemas.microsoft.com/office/powerpoint/2010/main" val="3397964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创建单例，考虑哪些方面？</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构造函数需要是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private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访问权限的，这样才能避免外部通过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创建实例；考虑对象创建时的线程安全问题；考虑是否支持延迟加载；考虑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getInstance</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性能是否高（是否加锁）。</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饿汉式饿汉式的实现方式，在类加载的期间，就已经将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静态实例初始化好了，所以，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例的创建是线程安全的。不过，这样的实现方式不支持延迟加载实例。懒汉式懒汉式相对于饿汉式的优势是支持延迟加载。这种实现方式会导致频繁加锁、释放锁，以及并发度低等问题，频繁的调用会产生性能瓶颈。双重检测双重检测实现方式既支持延迟加载、又支持高并发的单例实现方式。只要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instance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被创建之后，再调用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getInstance</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函数都不会进入到加锁逻辑中。所以，这种实现方式解决了懒汉式并发度低的问题。静态内部类利用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的静态内部类来实现单例。这种实现方式，既支持延迟加载，也支持高并发，实现起来也比双重检测简单。枚举最简单的实现方式，基于枚举类型的单例实现。这种实现方式通过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枚举类型本身的特性，保证了实例创建的线程安全性和实例的唯一性。</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57</a:t>
            </a:fld>
            <a:endParaRPr lang="zh-CN" altLang="en-US"/>
          </a:p>
        </p:txBody>
      </p:sp>
    </p:spTree>
    <p:extLst>
      <p:ext uri="{BB962C8B-B14F-4D97-AF65-F5344CB8AC3E}">
        <p14:creationId xmlns:p14="http://schemas.microsoft.com/office/powerpoint/2010/main" val="32354039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endParaRPr lang="en-US" altLang="zh-CN" sz="1200" dirty="0" smtClean="0"/>
          </a:p>
          <a:p>
            <a:r>
              <a:rPr lang="zh-CN" altLang="en-US" sz="1200" smtClean="0"/>
              <a:t>学员互动：</a:t>
            </a:r>
          </a:p>
          <a:p>
            <a:endParaRPr lang="zh-CN" altLang="en-US"/>
          </a:p>
        </p:txBody>
      </p:sp>
      <p:sp>
        <p:nvSpPr>
          <p:cNvPr id="4" name="灯片编号占位符 3"/>
          <p:cNvSpPr>
            <a:spLocks noGrp="1"/>
          </p:cNvSpPr>
          <p:nvPr>
            <p:ph type="sldNum" sz="quarter" idx="10"/>
          </p:nvPr>
        </p:nvSpPr>
        <p:spPr/>
        <p:txBody>
          <a:bodyPr/>
          <a:lstStyle/>
          <a:p>
            <a:fld id="{1DA8EAF9-8BF4-4683-AE95-C77737E48A63}" type="slidenum">
              <a:rPr lang="zh-CN" altLang="en-US" smtClean="0"/>
              <a:t>58</a:t>
            </a:fld>
            <a:endParaRPr lang="zh-CN" altLang="en-US"/>
          </a:p>
        </p:txBody>
      </p:sp>
    </p:spTree>
    <p:extLst>
      <p:ext uri="{BB962C8B-B14F-4D97-AF65-F5344CB8AC3E}">
        <p14:creationId xmlns:p14="http://schemas.microsoft.com/office/powerpoint/2010/main" val="1195843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当创建逻辑比较复杂，是一个“大工程”的时候，我们就考虑使用工厂模式，封装对象的创建过程，将对象的创建和使用相分离。何为创建逻辑比较复杂呢？我总结了下面两种情况。第一种情况：类似规则配置解析的例子，代码中存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if-else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分支判断，动态地根据不同的类型创建不同的对象。针对这种情况，我们就考虑使用工厂模式，将这一大坨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if-else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创建对象的代码抽离出来，放到工厂类中。还有一种情况，尽管我们不需要根据不同的类型创建不同的对象，但是，单个对象本身的创建过程比较复杂，比如前面提到的要组合其他类对象，做各种初始化操作。在这种情况下，我们也可以考虑使用工厂模式，将对象的创建过程封装到工厂类中。对于第一种情况，当每个对象的创建逻辑都比较简单的时候，我推荐使用简单工厂模式，将多个对象的创建逻辑放到一个工厂类中。当每个对象的创建逻辑都比较复杂的时候，为了避免设计一个过于庞大的简单工厂类，我推荐使用工厂方法模式，将创建逻辑拆分得更细，每个对象的创建逻辑独立到各自的工厂类中。同理，对于第二种情况，因为单个对象本身的创建逻辑就比较复杂，所以，我建议使用工厂方法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封装变化：创建逻辑有可能变化，封装成工厂类之后，创建逻辑的变更对调用者透明。</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代码复用：创建代码抽离到独立的工厂类之后可以复用。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隔离复杂性：封装复杂的创建逻辑，调用者无需了解如何创建对象。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控制复杂度：将创建代码抽离出来，让原本的函数或类职责更单一，代码更简洁。</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59</a:t>
            </a:fld>
            <a:endParaRPr lang="zh-CN" altLang="en-US"/>
          </a:p>
        </p:txBody>
      </p:sp>
    </p:spTree>
    <p:extLst>
      <p:ext uri="{BB962C8B-B14F-4D97-AF65-F5344CB8AC3E}">
        <p14:creationId xmlns:p14="http://schemas.microsoft.com/office/powerpoint/2010/main" val="324434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建造者模式是让建造者类来负责对象的创建工作。上一节课中讲到的工厂模式，是由工厂类来负责对象创建的工作。那它们之间有什么区别呢？实际上，工厂模式是用来创建不同但是相关类型的对象（继承同一父类或者接口的一组子类），由给定的参数来决定创建哪种类型的对象。建造者模式是用来创建一种类型的复杂对象，通过设置不同的可选参数，“定制化”地创建不同的对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我们把类的必填属性放到构造函数中，强制创建对象的时候就设置。如果必填的属性有很多，把这些必填属性都放到构造函数中设置，那构造函数就又会出现参数列表很长的问题。如果我们把必填属性通过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方法设置，那校验这些必填属性是否已经填写的逻辑就无处安放了。如果类的属性之间有一定的依赖关系或者约束条件，我们继续使用构造函数配合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方法的设计思路，那这些依赖关系或约束条件的校验逻辑就无处安放了。如果我们希望创建不可变对象，也就是说，对象在创建好之后，就不能再修改内部的属性值，要实现这个功能，我们就不能在类中暴露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方法。构造函数配合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方法来设置属性值的方式就不适用了。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类的必填属性放到构造函数中，强制创建对象时就创建，并且需要校验必填属性</a:t>
            </a:r>
            <a:endParaRPr lang="en-US" altLang="zh-CN" sz="1200" dirty="0" smtClean="0">
              <a:latin typeface="微软雅黑" panose="020B0503020204020204" pitchFamily="34" charset="-122"/>
              <a:ea typeface="微软雅黑" panose="020B0503020204020204" pitchFamily="34" charset="-122"/>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60</a:t>
            </a:fld>
            <a:endParaRPr lang="zh-CN" altLang="en-US"/>
          </a:p>
        </p:txBody>
      </p:sp>
    </p:spTree>
    <p:extLst>
      <p:ext uri="{BB962C8B-B14F-4D97-AF65-F5344CB8AC3E}">
        <p14:creationId xmlns:p14="http://schemas.microsoft.com/office/powerpoint/2010/main" val="39084647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61</a:t>
            </a:fld>
            <a:endParaRPr lang="zh-CN" altLang="en-US"/>
          </a:p>
        </p:txBody>
      </p:sp>
    </p:spTree>
    <p:extLst>
      <p:ext uri="{BB962C8B-B14F-4D97-AF65-F5344CB8AC3E}">
        <p14:creationId xmlns:p14="http://schemas.microsoft.com/office/powerpoint/2010/main" val="2490317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代理模式（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Proxy Design Pattern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）的原理和代码实现都不难掌握。它在不改变原始类（或叫被代理类）代码的情况下，通过引入代理类来给原始类附加功能</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正向代理与反向代理</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。所谓动态代理（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Dynamic Proxy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），就是我们不事先为每个原始类编写代理类，而是在运行的时候，动态地创建原始类对应的代理类，然后在系统中用代理类替换掉原始类</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62</a:t>
            </a:fld>
            <a:endParaRPr lang="zh-CN" altLang="en-US"/>
          </a:p>
        </p:txBody>
      </p:sp>
    </p:spTree>
    <p:extLst>
      <p:ext uri="{BB962C8B-B14F-4D97-AF65-F5344CB8AC3E}">
        <p14:creationId xmlns:p14="http://schemas.microsoft.com/office/powerpoint/2010/main" val="405701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和操作系统、组成原理、编译原理等这些基础学科是不一样的。它虽然也算是一门基础知识，但是它和数据结构、算法更像是一道儿的，相比那些更加基础的学科，设计模式能更直接地提高你的开发能力。如果说数据结构和算法是教你如何写出高效代码，那设计模式讲的是如何写出可扩展、可读、可维护的高质量代码，所以，它们跟平时的编码会有直接的关系，也会直接影响到你的开发能力。不过，你可能还是会觉得设计模式是把屠龙刀，看起来很厉害，但平时的开发根本用不上。基于这种观点，接下来，我们就具体地聊一聊，我们为什么要学习设计模式？大部分工程师比较熟悉的都是编程语言、工具、框架这些东西，因为每天的工作就是在框架里根据业务需求，填充代码。实际上，我刚工作的时候，也是做这类事情。相对来说，这样的工作并不需要你具备很强的代码设计能力，只要单纯地能理解业务，翻译成代码就可以了。但是，有一天，我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leader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让我开发一个跟业务无关的比较通用的功能模块，面对这样稍微复杂的代码设计和开发，我就发现我有点力不从心，不知从何下手了。因为我知道只是完成功能、代码能用，可能并不复杂，但是要想写出易扩展、易用、易维护的代码，并不容易。如何分层、分模块？应该怎么划分类？每个类应该具有哪些属性、方法？怎么设计类之间的交互？该用继承还是组合？该使用接口还是抽象类？怎样做到解耦、高内聚低耦合？该用单例模式还是静态方法？用工厂模式创建对象还是直接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出来？如何避免引入设计模式提高扩展性的同时带来的降低可读性问题？</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学员互动：学员可以先表达一下，从自身角度出发，为什么设计模式与重构对于程序员来说是必备课程</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这张图里的这句</a:t>
            </a:r>
            <a:r>
              <a:rPr lang="en-US" altLang="zh-CN" sz="1200" dirty="0" smtClean="0">
                <a:latin typeface="微软雅黑" panose="020B0503020204020204" pitchFamily="34" charset="-122"/>
                <a:ea typeface="微软雅黑" panose="020B0503020204020204" pitchFamily="34" charset="-122"/>
              </a:rPr>
              <a:t>talk is cheap</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show me the code</a:t>
            </a:r>
            <a:r>
              <a:rPr lang="zh-CN" altLang="en-US" sz="1200" dirty="0" smtClean="0">
                <a:latin typeface="微软雅黑" panose="020B0503020204020204" pitchFamily="34" charset="-122"/>
                <a:ea typeface="微软雅黑" panose="020B0503020204020204" pitchFamily="34" charset="-122"/>
              </a:rPr>
              <a:t>，不知道大家听没听过哈，大概意思就是别叨叨，看代码</a:t>
            </a:r>
          </a:p>
          <a:p>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coding</a:t>
            </a:r>
            <a:r>
              <a:rPr lang="zh-CN" altLang="en-US" sz="1200" dirty="0" smtClean="0">
                <a:latin typeface="微软雅黑" panose="020B0503020204020204" pitchFamily="34" charset="-122"/>
                <a:ea typeface="微软雅黑" panose="020B0503020204020204" pitchFamily="34" charset="-122"/>
              </a:rPr>
              <a:t>是程序员的基本功，那么设计模式就是程序员的屠龙刀，那么大家觉得程序员的倚天剑会是啥？数据结构与算法，内功心法呢：操作系统，组成原理，编译原理，网络等</a:t>
            </a: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面试：尤其是面试高软和技术专家以下的职位时，设计模式是必问题目，那么我们在这里留几个面试题：等上完这门课时，我们再找人来回答以下这个题目</a:t>
            </a:r>
          </a:p>
          <a:p>
            <a:r>
              <a:rPr lang="zh-CN" altLang="en-US" sz="1200" dirty="0" smtClean="0">
                <a:latin typeface="微软雅黑" panose="020B0503020204020204" pitchFamily="34" charset="-122"/>
                <a:ea typeface="微软雅黑" panose="020B0503020204020204" pitchFamily="34" charset="-122"/>
              </a:rPr>
              <a:t>被吐槽：这个应该是大家都经历过的阶段，如果刚开始写的代码被吐槽不好修改，结构混乱有情可原，但是如果</a:t>
            </a:r>
            <a:r>
              <a:rPr lang="en-US" altLang="zh-CN" sz="1200" dirty="0" smtClean="0">
                <a:latin typeface="微软雅黑" panose="020B0503020204020204" pitchFamily="34" charset="-122"/>
                <a:ea typeface="微软雅黑" panose="020B0503020204020204" pitchFamily="34" charset="-122"/>
              </a:rPr>
              <a:t>3-5</a:t>
            </a:r>
            <a:r>
              <a:rPr lang="zh-CN" altLang="en-US" sz="1200" dirty="0" smtClean="0">
                <a:latin typeface="微软雅黑" panose="020B0503020204020204" pitchFamily="34" charset="-122"/>
                <a:ea typeface="微软雅黑" panose="020B0503020204020204" pitchFamily="34" charset="-122"/>
              </a:rPr>
              <a:t>年后，依然写着</a:t>
            </a:r>
            <a:r>
              <a:rPr lang="en-US" altLang="zh-CN" sz="1200" dirty="0" smtClean="0">
                <a:latin typeface="微软雅黑" panose="020B0503020204020204" pitchFamily="34" charset="-122"/>
                <a:ea typeface="微软雅黑" panose="020B0503020204020204" pitchFamily="34" charset="-122"/>
              </a:rPr>
              <a:t>1-3</a:t>
            </a:r>
            <a:r>
              <a:rPr lang="zh-CN" altLang="en-US" sz="1200" dirty="0" smtClean="0">
                <a:latin typeface="微软雅黑" panose="020B0503020204020204" pitchFamily="34" charset="-122"/>
                <a:ea typeface="微软雅黑" panose="020B0503020204020204" pitchFamily="34" charset="-122"/>
              </a:rPr>
              <a:t>年经验的人代码，那就得想想是不是适合做程序员这一行了</a:t>
            </a:r>
          </a:p>
          <a:p>
            <a:r>
              <a:rPr lang="zh-CN" altLang="en-US" sz="1200" dirty="0" smtClean="0">
                <a:latin typeface="微软雅黑" panose="020B0503020204020204" pitchFamily="34" charset="-122"/>
                <a:ea typeface="微软雅黑" panose="020B0503020204020204" pitchFamily="34" charset="-122"/>
              </a:rPr>
              <a:t>复杂设计：大部分人刚入职都是从写简单代码，应用框架开始的，但是如果有一天，</a:t>
            </a:r>
            <a:r>
              <a:rPr lang="en-US" altLang="zh-CN" sz="1200" dirty="0" smtClean="0">
                <a:latin typeface="微软雅黑" panose="020B0503020204020204" pitchFamily="34" charset="-122"/>
                <a:ea typeface="微软雅黑" panose="020B0503020204020204" pitchFamily="34" charset="-122"/>
              </a:rPr>
              <a:t>leader</a:t>
            </a:r>
            <a:r>
              <a:rPr lang="zh-CN" altLang="en-US" sz="1200" dirty="0" smtClean="0">
                <a:latin typeface="微软雅黑" panose="020B0503020204020204" pitchFamily="34" charset="-122"/>
                <a:ea typeface="微软雅黑" panose="020B0503020204020204" pitchFamily="34" charset="-122"/>
              </a:rPr>
              <a:t>突然让你自己抽象一个框架，或者公共模块，你是否能做好设计，写出易扩展，稳定，好维护的交付成果呢？</a:t>
            </a:r>
          </a:p>
          <a:p>
            <a:r>
              <a:rPr lang="zh-CN" altLang="en-US" sz="1200" dirty="0" smtClean="0">
                <a:latin typeface="微软雅黑" panose="020B0503020204020204" pitchFamily="34" charset="-122"/>
                <a:ea typeface="微软雅黑" panose="020B0503020204020204" pitchFamily="34" charset="-122"/>
              </a:rPr>
              <a:t>源码：如果大家想成为技术大牛，原理和实现源码时必须要掌握和去读的，就好比</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雪中悍刀行</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里的徐凤年，不管身边的人多牛，只有真正悟了才能成为到达天象，成为天人。但是如果你基本功不扎实，搞不懂大牛们的操作，听不懂李淳罡的指点，那估计永远也没法悟了</a:t>
            </a:r>
          </a:p>
          <a:p>
            <a:r>
              <a:rPr lang="zh-CN" altLang="en-US" sz="1200" dirty="0" smtClean="0">
                <a:latin typeface="微软雅黑" panose="020B0503020204020204" pitchFamily="34" charset="-122"/>
                <a:ea typeface="微软雅黑" panose="020B0503020204020204" pitchFamily="34" charset="-122"/>
              </a:rPr>
              <a:t>职业生涯：想延长自己的职业生涯，拜托</a:t>
            </a:r>
            <a:r>
              <a:rPr lang="en-US" altLang="zh-CN" sz="1200" dirty="0" smtClean="0">
                <a:latin typeface="微软雅黑" panose="020B0503020204020204" pitchFamily="34" charset="-122"/>
                <a:ea typeface="微软雅黑" panose="020B0503020204020204" pitchFamily="34" charset="-122"/>
              </a:rPr>
              <a:t>35</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40</a:t>
            </a:r>
            <a:r>
              <a:rPr lang="zh-CN" altLang="en-US" sz="1200" dirty="0" smtClean="0">
                <a:latin typeface="微软雅黑" panose="020B0503020204020204" pitchFamily="34" charset="-122"/>
                <a:ea typeface="微软雅黑" panose="020B0503020204020204" pitchFamily="34" charset="-122"/>
              </a:rPr>
              <a:t>岁的焦虑，有两条路，一成为业务专家，二：成为技术专家，而成为技术专家，写复杂代码设计复杂模块，各种框架，中间件原理和机制时必须要掌握的。</a:t>
            </a: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讲完重要性，我们再来量化以下标准</a:t>
            </a:r>
          </a:p>
          <a:p>
            <a:r>
              <a:rPr lang="zh-CN" altLang="en-US" sz="1200" dirty="0" smtClean="0">
                <a:latin typeface="微软雅黑" panose="020B0503020204020204" pitchFamily="34" charset="-122"/>
                <a:ea typeface="微软雅黑" panose="020B0503020204020204" pitchFamily="34" charset="-122"/>
              </a:rPr>
              <a:t>老说别写烂代码，写好代码，那么有哪些标准来评价我们写的代码好还是坏，</a:t>
            </a:r>
            <a:r>
              <a:rPr lang="en-US" altLang="zh-CN" sz="1200" dirty="0" smtClean="0">
                <a:latin typeface="微软雅黑" panose="020B0503020204020204" pitchFamily="34" charset="-122"/>
                <a:ea typeface="微软雅黑" panose="020B0503020204020204" pitchFamily="34" charset="-122"/>
              </a:rPr>
              <a:t>good</a:t>
            </a:r>
            <a:r>
              <a:rPr lang="zh-CN" altLang="en-US" sz="1200" dirty="0" smtClean="0">
                <a:latin typeface="微软雅黑" panose="020B0503020204020204" pitchFamily="34" charset="-122"/>
                <a:ea typeface="微软雅黑" panose="020B0503020204020204" pitchFamily="34" charset="-122"/>
              </a:rPr>
              <a:t>还是</a:t>
            </a:r>
            <a:r>
              <a:rPr lang="en-US" altLang="zh-CN" sz="1200" dirty="0" smtClean="0">
                <a:latin typeface="微软雅黑" panose="020B0503020204020204" pitchFamily="34" charset="-122"/>
                <a:ea typeface="微软雅黑" panose="020B0503020204020204" pitchFamily="34" charset="-122"/>
              </a:rPr>
              <a:t>bad</a:t>
            </a:r>
            <a:r>
              <a:rPr lang="zh-CN" altLang="en-US" sz="1200" dirty="0" smtClean="0">
                <a:latin typeface="微软雅黑" panose="020B0503020204020204" pitchFamily="34" charset="-122"/>
                <a:ea typeface="微软雅黑" panose="020B0503020204020204" pitchFamily="34" charset="-122"/>
              </a:rPr>
              <a:t>呢，</a:t>
            </a:r>
          </a:p>
          <a:p>
            <a:r>
              <a:rPr lang="zh-CN" altLang="en-US" sz="1200" dirty="0" smtClean="0">
                <a:latin typeface="微软雅黑" panose="020B0503020204020204" pitchFamily="34" charset="-122"/>
                <a:ea typeface="微软雅黑" panose="020B0503020204020204" pitchFamily="34" charset="-122"/>
              </a:rPr>
              <a:t>那么我找同学来回答一下，你们认为的好代码具备哪些特质？</a:t>
            </a:r>
          </a:p>
          <a:p>
            <a:endParaRPr lang="zh-CN" altLang="en-US" sz="1200" dirty="0" smtClean="0">
              <a:latin typeface="微软雅黑" panose="020B0503020204020204" pitchFamily="34" charset="-122"/>
              <a:ea typeface="微软雅黑" panose="020B0503020204020204" pitchFamily="34" charset="-122"/>
            </a:endParaRP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重要性和标准我们都大概了解了，那么我们来引入我们这节课会用到的几个概念</a:t>
            </a:r>
          </a:p>
          <a:p>
            <a:r>
              <a:rPr lang="zh-CN" altLang="en-US" sz="1200" dirty="0" smtClean="0">
                <a:latin typeface="微软雅黑" panose="020B0503020204020204" pitchFamily="34" charset="-122"/>
                <a:ea typeface="微软雅黑" panose="020B0503020204020204" pitchFamily="34" charset="-122"/>
              </a:rPr>
              <a:t>先来看一下，这几个概念，你知道几个，你认为他们的关系是什么？</a:t>
            </a:r>
          </a:p>
          <a:p>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7</a:t>
            </a:fld>
            <a:endParaRPr lang="zh-CN" altLang="en-US"/>
          </a:p>
        </p:txBody>
      </p:sp>
    </p:spTree>
    <p:extLst>
      <p:ext uri="{BB962C8B-B14F-4D97-AF65-F5344CB8AC3E}">
        <p14:creationId xmlns:p14="http://schemas.microsoft.com/office/powerpoint/2010/main" val="236055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63</a:t>
            </a:fld>
            <a:endParaRPr lang="zh-CN" altLang="en-US"/>
          </a:p>
        </p:txBody>
      </p:sp>
    </p:spTree>
    <p:extLst>
      <p:ext uri="{BB962C8B-B14F-4D97-AF65-F5344CB8AC3E}">
        <p14:creationId xmlns:p14="http://schemas.microsoft.com/office/powerpoint/2010/main" val="2324687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GoF</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一书中把它称作远程代理。通过远程代理，将网络通信、数据编解码等细节隐藏起来。客户端在使用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服务的时候，就像使用本地函数一样，无需了解跟服务器交互的细节。除此之外，</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服务的开发者也只需要开发业务逻辑，就像开发本地使用的函数一样，不需要关注跟客户端的交互细节。</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针对这些问题，代理模式就能派上用场了，确切地说，应该是动态代理。如果是基于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框架来开发的话，那就可以在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切面中完成接口缓存的功能。在应用启动的时候，我们从配置文件中加载需要支持缓存的接口，以及相应的缓存策略（比如过期时间）等。当请求到来的时候，我们在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切面中拦截请求，如果请求中带有支持缓存的字段（比如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http://…?..&amp;cached=true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），我们便从缓存（内存缓存或者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Redis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缓存等）中获取数据直接返回。</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64</a:t>
            </a:fld>
            <a:endParaRPr lang="zh-CN" altLang="en-US"/>
          </a:p>
        </p:txBody>
      </p:sp>
    </p:spTree>
    <p:extLst>
      <p:ext uri="{BB962C8B-B14F-4D97-AF65-F5344CB8AC3E}">
        <p14:creationId xmlns:p14="http://schemas.microsoft.com/office/powerpoint/2010/main" val="3940538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针对这些问题，代理模式就能派上用场了，确切地说，应该是动态代理。如果是基于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框架来开发的话，那就可以在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切面中完成接口缓存的功能。在应用启动的时候，我们从配置文件中加载需要支持缓存的接口，以及相应的缓存策略（比如过期时间）等。当请求到来的时候，我们在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AOP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切面中拦截请求，如果请求中带有支持缓存的字段（比如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http://…?..&amp;cached=true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），我们便从缓存（内存缓存或者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Redis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缓存等）中获取数据直接返回。</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65</a:t>
            </a:fld>
            <a:endParaRPr lang="zh-CN" altLang="en-US"/>
          </a:p>
        </p:txBody>
      </p:sp>
    </p:spTree>
    <p:extLst>
      <p:ext uri="{BB962C8B-B14F-4D97-AF65-F5344CB8AC3E}">
        <p14:creationId xmlns:p14="http://schemas.microsoft.com/office/powerpoint/2010/main" val="411231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翻译成中文就是：“将抽象和实现解耦，让它们可以独立变化。”关于桥接模式，很多书籍、资料中，还有另外一种理解方式：“一个类存在两个（或多个）独立变化的维度，我们通过组合的方式，让这两个（或多个）维度可以独立进行扩展。”通过组合关系来替代继承关系，避免继承层次的指数级爆炸。这种理解方式非常类似于，我们之前讲过的“组合优于继承”设计原则，</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66</a:t>
            </a:fld>
            <a:endParaRPr lang="zh-CN" altLang="en-US"/>
          </a:p>
        </p:txBody>
      </p:sp>
    </p:spTree>
    <p:extLst>
      <p:ext uri="{BB962C8B-B14F-4D97-AF65-F5344CB8AC3E}">
        <p14:creationId xmlns:p14="http://schemas.microsoft.com/office/powerpoint/2010/main" val="3412211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本身就相当于“抽象”。注意，这里所说的“抽象”，指的并非“抽象类”或“接口”，而是跟具体的数据库无关的、被抽象出来的一套“类库”。具体的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（比如，</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com.mysql.jdbc.Driver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）就相当于“实现”。注意，这里所说的“实现”，也并非指“接口的实现类”，而是跟具体数据库相关的一套“类库”。</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独立开发，通过对象之间的组合关系，组装在一起。</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的所有逻辑操作，最终都委托给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来执行。</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67</a:t>
            </a:fld>
            <a:endParaRPr lang="zh-CN" altLang="en-US"/>
          </a:p>
        </p:txBody>
      </p:sp>
    </p:spTree>
    <p:extLst>
      <p:ext uri="{BB962C8B-B14F-4D97-AF65-F5344CB8AC3E}">
        <p14:creationId xmlns:p14="http://schemas.microsoft.com/office/powerpoint/2010/main" val="3208494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本身就相当于“抽象”。注意，这里所说的“抽象”，指的并非“抽象类”或“接口”，而是跟具体的数据库无关的、被抽象出来的一套“类库”。具体的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（比如，</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com.mysql.jdbc.Driver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）就相当于“实现”。注意，这里所说的“实现”，也并非指“接口的实现类”，而是跟具体数据库相关的一套“类库”。</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独立开发，通过对象之间的组合关系，组装在一起。</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JDBC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的所有逻辑操作，最终都委托给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Driver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来执行。</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p:txBody>
      </p:sp>
      <p:sp>
        <p:nvSpPr>
          <p:cNvPr id="4" name="灯片编号占位符 3"/>
          <p:cNvSpPr>
            <a:spLocks noGrp="1"/>
          </p:cNvSpPr>
          <p:nvPr>
            <p:ph type="sldNum" sz="quarter" idx="10"/>
          </p:nvPr>
        </p:nvSpPr>
        <p:spPr/>
        <p:txBody>
          <a:bodyPr/>
          <a:lstStyle/>
          <a:p>
            <a:fld id="{A832EC6B-B6D6-44C5-9987-ED66F116B7E3}" type="slidenum">
              <a:rPr lang="zh-CN" altLang="en-US" smtClean="0"/>
              <a:t>68</a:t>
            </a:fld>
            <a:endParaRPr lang="zh-CN" altLang="en-US"/>
          </a:p>
        </p:txBody>
      </p:sp>
    </p:spTree>
    <p:extLst>
      <p:ext uri="{BB962C8B-B14F-4D97-AF65-F5344CB8AC3E}">
        <p14:creationId xmlns:p14="http://schemas.microsoft.com/office/powerpoint/2010/main" val="4214171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只有一个子类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FileInputStream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的话，那我们在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FileInputStream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基础之上，再设计一个孙子类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，也算是可以接受的，毕竟继承结构还算简单。但实际上，继承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的子类有很多。我们需要给每一个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的子类，再继续派生支持缓存读取的子类。除了支持缓存读取之外，如果我们还需要对功能进行其他方面的增强，比如下面的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类，支持按照基本数据类型（</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int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boolean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long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等）来读取数据。</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69</a:t>
            </a:fld>
            <a:endParaRPr lang="zh-CN" altLang="en-US"/>
          </a:p>
        </p:txBody>
      </p:sp>
    </p:spTree>
    <p:extLst>
      <p:ext uri="{BB962C8B-B14F-4D97-AF65-F5344CB8AC3E}">
        <p14:creationId xmlns:p14="http://schemas.microsoft.com/office/powerpoint/2010/main" val="3853873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在这种情况下，如果我们继续按照继承的方式来实现的话，就需要再继续派生出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等类。如果我们还需要既支持缓存、又支持按照基本类型读取数据的类，那就要再继续派生出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多类。这还只是附加了两个增强功能，如果我们需要附加更多的增强功能，那就会导致组合爆炸，类继承结构变得无比复杂，代码既不好扩展，也不好维护。这也是我们在第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节中讲的不推荐使用继承的原因。基于装饰器模式的设计方案</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70</a:t>
            </a:fld>
            <a:endParaRPr lang="zh-CN" altLang="en-US"/>
          </a:p>
        </p:txBody>
      </p:sp>
    </p:spTree>
    <p:extLst>
      <p:ext uri="{BB962C8B-B14F-4D97-AF65-F5344CB8AC3E}">
        <p14:creationId xmlns:p14="http://schemas.microsoft.com/office/powerpoint/2010/main" val="2504352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p>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在这种情况下，如果我们继续按照继承的方式来实现的话，就需要再继续派生出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等类。如果我们还需要既支持缓存、又支持按照基本类型读取数据的类，那就要再继续派生出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多类。这还只是附加了两个增强功能，如果我们需要附加更多的增强功能，那就会导致组合爆炸，类继承结构变得无比复杂，代码既不好扩展，也不好维护。这也是我们在第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节中讲的不推荐使用继承的原因。基于装饰器模式的设计方案</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p:txBody>
      </p:sp>
      <p:sp>
        <p:nvSpPr>
          <p:cNvPr id="4" name="灯片编号占位符 3"/>
          <p:cNvSpPr>
            <a:spLocks noGrp="1"/>
          </p:cNvSpPr>
          <p:nvPr>
            <p:ph type="sldNum" sz="quarter" idx="10"/>
          </p:nvPr>
        </p:nvSpPr>
        <p:spPr/>
        <p:txBody>
          <a:bodyPr/>
          <a:lstStyle/>
          <a:p>
            <a:fld id="{A832EC6B-B6D6-44C5-9987-ED66F116B7E3}" type="slidenum">
              <a:rPr lang="zh-CN" altLang="en-US" smtClean="0"/>
              <a:t>71</a:t>
            </a:fld>
            <a:endParaRPr lang="zh-CN" altLang="en-US"/>
          </a:p>
        </p:txBody>
      </p:sp>
    </p:spTree>
    <p:extLst>
      <p:ext uri="{BB962C8B-B14F-4D97-AF65-F5344CB8AC3E}">
        <p14:creationId xmlns:p14="http://schemas.microsoft.com/office/powerpoint/2010/main" val="7990803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，这个模式就是用来做适配的，它将不兼容的接口转换为可兼容的接口，让原本由于接口不兼容而不能一起工作的类可以一起工作。对于这个模式，有一个经常被拿来解释它的例子，就是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USB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转接头充当适配器，把两种不兼容的接口，通过转接变得可以一起工作。</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假设我们依赖的外部系统在接口设计方面有缺陷（比如包含大量静态方法），引入之后会影响到我们自身代码的可测试性。为了隔离设计上的缺陷，我们希望对外部系统提供的接口进行二次封装，抽象出更好的接口设计，这个时候就可以使用适配器模式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某个功能的实现依赖多个外部系统（或者说类）。通过适配器模式，将它们的接口适配为统一的接口定义，然后我们就可以使用多态的特性来复用代码逻辑。具体我还是举个例子来解释一下。</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当我们把项目中依赖的一个外部系统替换为另一个外部系统的时候，利用适配器模式，可以减少对代码的改动。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前面我们讲到，适配器模式主要用于接口的适配，实际上，它还可以用在不同格式的数据之间的适配。比如，把从不同征信系统拉取的不同格式的征信数据，统一为相同的格式，以方便存储和使用。再比如，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Arrays.asList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也可以看作一种数据适配器，将数组类型的数据转化为集合容器类型</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72</a:t>
            </a:fld>
            <a:endParaRPr lang="zh-CN" altLang="en-US"/>
          </a:p>
        </p:txBody>
      </p:sp>
    </p:spTree>
    <p:extLst>
      <p:ext uri="{BB962C8B-B14F-4D97-AF65-F5344CB8AC3E}">
        <p14:creationId xmlns:p14="http://schemas.microsoft.com/office/powerpoint/2010/main" val="59893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5</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和操作系统、组成原理、编译原理等这些基础学科是不一样的。它虽然也算是一门基础知识，但是它和数据结构、算法更像是一道儿的，相比那些更加基础的学科，设计模式能更直接地提高你的开发能力。如果说数据结构和算法是教你如何写出高效代码，那设计模式讲的是如何写出可扩展、可读、可维护的高质量代码，所以，它们跟平时的编码会有直接的关系，也会直接影响到你的开发能力。不过，你可能还是会觉得设计模式是把屠龙刀，看起来很厉害，但平时的开发根本用不上。基于这种观点，接下来，我们就具体地聊一聊，我们为什么要学习设计模式？大部分工程师比较熟悉的都是编程语言、工具、框架这些东西，因为每天的工作就是在框架里根据业务需求，填充代码。实际上，我刚工作的时候，也是做这类事情。相对来说，这样的工作并不需要你具备很强的代码设计能力，只要单纯地能理解业务，翻译成代码就可以了。但是，有一天，我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leader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让我开发一个跟业务无关的比较通用的功能模块，面对这样稍微复杂的代码设计和开发，我就发现我有点力不从心，不知从何下手了。因为我知道只是完成功能、代码能用，可能并不复杂，但是要想写出易扩展、易用、易维护的代码，并不容易。如何分层、分模块？应该怎么划分类？每个类应该具有哪些属性、方法？怎么设计类之间的交互？该用继承还是组合？该使用接口还是抽象类？怎样做到解耦、高内聚低耦合？该用单例模式还是静态方法？用工厂模式创建对象还是直接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new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出来？如何避免引入设计模式提高扩展性的同时带来的降低可读性问题？</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学员互动：学员可以先表达一下，从自身角度出发，为什么设计模式与重构对于程序员来说是必备课程</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这张图里的这句</a:t>
            </a:r>
            <a:r>
              <a:rPr lang="en-US" altLang="zh-CN" sz="1200" dirty="0" smtClean="0">
                <a:latin typeface="微软雅黑" panose="020B0503020204020204" pitchFamily="34" charset="-122"/>
                <a:ea typeface="微软雅黑" panose="020B0503020204020204" pitchFamily="34" charset="-122"/>
              </a:rPr>
              <a:t>talk is cheap</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show me the code</a:t>
            </a:r>
            <a:r>
              <a:rPr lang="zh-CN" altLang="en-US" sz="1200" dirty="0" smtClean="0">
                <a:latin typeface="微软雅黑" panose="020B0503020204020204" pitchFamily="34" charset="-122"/>
                <a:ea typeface="微软雅黑" panose="020B0503020204020204" pitchFamily="34" charset="-122"/>
              </a:rPr>
              <a:t>，不知道大家听没听过哈，大概意思就是别叨叨，看代码</a:t>
            </a:r>
          </a:p>
          <a:p>
            <a:endParaRPr lang="zh-CN" altLang="en-US" sz="1200" dirty="0" smtClean="0">
              <a:latin typeface="微软雅黑" panose="020B0503020204020204" pitchFamily="34" charset="-122"/>
              <a:ea typeface="微软雅黑" panose="020B0503020204020204" pitchFamily="34" charset="-122"/>
            </a:endParaRPr>
          </a:p>
          <a:p>
            <a:r>
              <a:rPr lang="en-US" altLang="zh-CN" sz="1200" dirty="0" smtClean="0">
                <a:latin typeface="微软雅黑" panose="020B0503020204020204" pitchFamily="34" charset="-122"/>
                <a:ea typeface="微软雅黑" panose="020B0503020204020204" pitchFamily="34" charset="-122"/>
              </a:rPr>
              <a:t>coding</a:t>
            </a:r>
            <a:r>
              <a:rPr lang="zh-CN" altLang="en-US" sz="1200" dirty="0" smtClean="0">
                <a:latin typeface="微软雅黑" panose="020B0503020204020204" pitchFamily="34" charset="-122"/>
                <a:ea typeface="微软雅黑" panose="020B0503020204020204" pitchFamily="34" charset="-122"/>
              </a:rPr>
              <a:t>是程序员的基本功，那么设计模式就是程序员的屠龙刀，那么大家觉得程序员的倚天剑会是啥？数据结构与算法，内功心法呢：操作系统，组成原理，编译原理，网络等</a:t>
            </a: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面试：尤其是面试高软和技术专家以下的职位时，设计模式是必问题目，那么我们在这里留几个面试题：等上完这门课时，我们再找人来回答以下这个题目</a:t>
            </a:r>
          </a:p>
          <a:p>
            <a:r>
              <a:rPr lang="zh-CN" altLang="en-US" sz="1200" dirty="0" smtClean="0">
                <a:latin typeface="微软雅黑" panose="020B0503020204020204" pitchFamily="34" charset="-122"/>
                <a:ea typeface="微软雅黑" panose="020B0503020204020204" pitchFamily="34" charset="-122"/>
              </a:rPr>
              <a:t>被吐槽：这个应该是大家都经历过的阶段，如果刚开始写的代码被吐槽不好修改，结构混乱有情可原，但是如果</a:t>
            </a:r>
            <a:r>
              <a:rPr lang="en-US" altLang="zh-CN" sz="1200" dirty="0" smtClean="0">
                <a:latin typeface="微软雅黑" panose="020B0503020204020204" pitchFamily="34" charset="-122"/>
                <a:ea typeface="微软雅黑" panose="020B0503020204020204" pitchFamily="34" charset="-122"/>
              </a:rPr>
              <a:t>3-5</a:t>
            </a:r>
            <a:r>
              <a:rPr lang="zh-CN" altLang="en-US" sz="1200" dirty="0" smtClean="0">
                <a:latin typeface="微软雅黑" panose="020B0503020204020204" pitchFamily="34" charset="-122"/>
                <a:ea typeface="微软雅黑" panose="020B0503020204020204" pitchFamily="34" charset="-122"/>
              </a:rPr>
              <a:t>年后，依然写着</a:t>
            </a:r>
            <a:r>
              <a:rPr lang="en-US" altLang="zh-CN" sz="1200" dirty="0" smtClean="0">
                <a:latin typeface="微软雅黑" panose="020B0503020204020204" pitchFamily="34" charset="-122"/>
                <a:ea typeface="微软雅黑" panose="020B0503020204020204" pitchFamily="34" charset="-122"/>
              </a:rPr>
              <a:t>1-3</a:t>
            </a:r>
            <a:r>
              <a:rPr lang="zh-CN" altLang="en-US" sz="1200" dirty="0" smtClean="0">
                <a:latin typeface="微软雅黑" panose="020B0503020204020204" pitchFamily="34" charset="-122"/>
                <a:ea typeface="微软雅黑" panose="020B0503020204020204" pitchFamily="34" charset="-122"/>
              </a:rPr>
              <a:t>年经验的人代码，那就得想想是不是适合做程序员这一行了</a:t>
            </a:r>
          </a:p>
          <a:p>
            <a:r>
              <a:rPr lang="zh-CN" altLang="en-US" sz="1200" dirty="0" smtClean="0">
                <a:latin typeface="微软雅黑" panose="020B0503020204020204" pitchFamily="34" charset="-122"/>
                <a:ea typeface="微软雅黑" panose="020B0503020204020204" pitchFamily="34" charset="-122"/>
              </a:rPr>
              <a:t>复杂设计：大部分人刚入职都是从写简单代码，应用框架开始的，但是如果有一天，</a:t>
            </a:r>
            <a:r>
              <a:rPr lang="en-US" altLang="zh-CN" sz="1200" dirty="0" smtClean="0">
                <a:latin typeface="微软雅黑" panose="020B0503020204020204" pitchFamily="34" charset="-122"/>
                <a:ea typeface="微软雅黑" panose="020B0503020204020204" pitchFamily="34" charset="-122"/>
              </a:rPr>
              <a:t>leader</a:t>
            </a:r>
            <a:r>
              <a:rPr lang="zh-CN" altLang="en-US" sz="1200" dirty="0" smtClean="0">
                <a:latin typeface="微软雅黑" panose="020B0503020204020204" pitchFamily="34" charset="-122"/>
                <a:ea typeface="微软雅黑" panose="020B0503020204020204" pitchFamily="34" charset="-122"/>
              </a:rPr>
              <a:t>突然让你自己抽象一个框架，或者公共模块，你是否能做好设计，写出易扩展，稳定，好维护的交付成果呢？</a:t>
            </a:r>
          </a:p>
          <a:p>
            <a:r>
              <a:rPr lang="zh-CN" altLang="en-US" sz="1200" dirty="0" smtClean="0">
                <a:latin typeface="微软雅黑" panose="020B0503020204020204" pitchFamily="34" charset="-122"/>
                <a:ea typeface="微软雅黑" panose="020B0503020204020204" pitchFamily="34" charset="-122"/>
              </a:rPr>
              <a:t>源码：如果大家想成为技术大牛，原理和实现源码时必须要掌握和去读的，就好比</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雪中悍刀行</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里的徐凤年，不管身边的人多牛，只有真正悟了才能成为到达天象，成为天人。但是如果你基本功不扎实，搞不懂大牛们的操作，听不懂李淳罡的指点，那估计永远也没法悟了</a:t>
            </a:r>
          </a:p>
          <a:p>
            <a:r>
              <a:rPr lang="zh-CN" altLang="en-US" sz="1200" dirty="0" smtClean="0">
                <a:latin typeface="微软雅黑" panose="020B0503020204020204" pitchFamily="34" charset="-122"/>
                <a:ea typeface="微软雅黑" panose="020B0503020204020204" pitchFamily="34" charset="-122"/>
              </a:rPr>
              <a:t>职业生涯：想延长自己的职业生涯，拜托</a:t>
            </a:r>
            <a:r>
              <a:rPr lang="en-US" altLang="zh-CN" sz="1200" dirty="0" smtClean="0">
                <a:latin typeface="微软雅黑" panose="020B0503020204020204" pitchFamily="34" charset="-122"/>
                <a:ea typeface="微软雅黑" panose="020B0503020204020204" pitchFamily="34" charset="-122"/>
              </a:rPr>
              <a:t>35</a:t>
            </a:r>
            <a:r>
              <a:rPr lang="zh-CN" altLang="en-US" sz="1200" dirty="0" smtClean="0">
                <a:latin typeface="微软雅黑" panose="020B0503020204020204" pitchFamily="34" charset="-122"/>
                <a:ea typeface="微软雅黑" panose="020B0503020204020204" pitchFamily="34" charset="-122"/>
              </a:rPr>
              <a:t>，</a:t>
            </a:r>
            <a:r>
              <a:rPr lang="en-US" altLang="zh-CN" sz="1200" dirty="0" smtClean="0">
                <a:latin typeface="微软雅黑" panose="020B0503020204020204" pitchFamily="34" charset="-122"/>
                <a:ea typeface="微软雅黑" panose="020B0503020204020204" pitchFamily="34" charset="-122"/>
              </a:rPr>
              <a:t>40</a:t>
            </a:r>
            <a:r>
              <a:rPr lang="zh-CN" altLang="en-US" sz="1200" dirty="0" smtClean="0">
                <a:latin typeface="微软雅黑" panose="020B0503020204020204" pitchFamily="34" charset="-122"/>
                <a:ea typeface="微软雅黑" panose="020B0503020204020204" pitchFamily="34" charset="-122"/>
              </a:rPr>
              <a:t>岁的焦虑，有两条路，一成为业务专家，二：成为技术专家，而成为技术专家，写复杂代码设计复杂模块，各种框架，中间件原理和机制时必须要掌握的。</a:t>
            </a: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讲完重要性，我们再来量化以下标准</a:t>
            </a:r>
          </a:p>
          <a:p>
            <a:r>
              <a:rPr lang="zh-CN" altLang="en-US" sz="1200" dirty="0" smtClean="0">
                <a:latin typeface="微软雅黑" panose="020B0503020204020204" pitchFamily="34" charset="-122"/>
                <a:ea typeface="微软雅黑" panose="020B0503020204020204" pitchFamily="34" charset="-122"/>
              </a:rPr>
              <a:t>老说别写烂代码，写好代码，那么有哪些标准来评价我们写的代码好还是坏，</a:t>
            </a:r>
            <a:r>
              <a:rPr lang="en-US" altLang="zh-CN" sz="1200" dirty="0" smtClean="0">
                <a:latin typeface="微软雅黑" panose="020B0503020204020204" pitchFamily="34" charset="-122"/>
                <a:ea typeface="微软雅黑" panose="020B0503020204020204" pitchFamily="34" charset="-122"/>
              </a:rPr>
              <a:t>good</a:t>
            </a:r>
            <a:r>
              <a:rPr lang="zh-CN" altLang="en-US" sz="1200" dirty="0" smtClean="0">
                <a:latin typeface="微软雅黑" panose="020B0503020204020204" pitchFamily="34" charset="-122"/>
                <a:ea typeface="微软雅黑" panose="020B0503020204020204" pitchFamily="34" charset="-122"/>
              </a:rPr>
              <a:t>还是</a:t>
            </a:r>
            <a:r>
              <a:rPr lang="en-US" altLang="zh-CN" sz="1200" dirty="0" smtClean="0">
                <a:latin typeface="微软雅黑" panose="020B0503020204020204" pitchFamily="34" charset="-122"/>
                <a:ea typeface="微软雅黑" panose="020B0503020204020204" pitchFamily="34" charset="-122"/>
              </a:rPr>
              <a:t>bad</a:t>
            </a:r>
            <a:r>
              <a:rPr lang="zh-CN" altLang="en-US" sz="1200" dirty="0" smtClean="0">
                <a:latin typeface="微软雅黑" panose="020B0503020204020204" pitchFamily="34" charset="-122"/>
                <a:ea typeface="微软雅黑" panose="020B0503020204020204" pitchFamily="34" charset="-122"/>
              </a:rPr>
              <a:t>呢，</a:t>
            </a:r>
          </a:p>
          <a:p>
            <a:r>
              <a:rPr lang="zh-CN" altLang="en-US" sz="1200" dirty="0" smtClean="0">
                <a:latin typeface="微软雅黑" panose="020B0503020204020204" pitchFamily="34" charset="-122"/>
                <a:ea typeface="微软雅黑" panose="020B0503020204020204" pitchFamily="34" charset="-122"/>
              </a:rPr>
              <a:t>那么我找同学来回答一下，你们认为的好代码具备哪些特质？</a:t>
            </a:r>
          </a:p>
          <a:p>
            <a:endParaRPr lang="zh-CN" altLang="en-US" sz="1200" dirty="0" smtClean="0">
              <a:latin typeface="微软雅黑" panose="020B0503020204020204" pitchFamily="34" charset="-122"/>
              <a:ea typeface="微软雅黑" panose="020B0503020204020204" pitchFamily="34" charset="-122"/>
            </a:endParaRPr>
          </a:p>
          <a:p>
            <a:endParaRPr lang="zh-CN" altLang="en-US"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重要性和标准我们都大概了解了，那么我们来引入我们这节课会用到的几个概念</a:t>
            </a:r>
          </a:p>
          <a:p>
            <a:r>
              <a:rPr lang="zh-CN" altLang="en-US" sz="1200" dirty="0" smtClean="0">
                <a:latin typeface="微软雅黑" panose="020B0503020204020204" pitchFamily="34" charset="-122"/>
                <a:ea typeface="微软雅黑" panose="020B0503020204020204" pitchFamily="34" charset="-122"/>
              </a:rPr>
              <a:t>先来看一下，这几个概念，你知道几个，你认为他们的关系是什么？</a:t>
            </a:r>
          </a:p>
          <a:p>
            <a:endParaRPr lang="zh-CN" altLang="en-US" sz="1200"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9</a:t>
            </a:fld>
            <a:endParaRPr lang="zh-CN" altLang="en-US"/>
          </a:p>
        </p:txBody>
      </p:sp>
    </p:spTree>
    <p:extLst>
      <p:ext uri="{BB962C8B-B14F-4D97-AF65-F5344CB8AC3E}">
        <p14:creationId xmlns:p14="http://schemas.microsoft.com/office/powerpoint/2010/main" val="10353622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73</a:t>
            </a:fld>
            <a:endParaRPr lang="zh-CN" altLang="en-US"/>
          </a:p>
        </p:txBody>
      </p:sp>
    </p:spTree>
    <p:extLst>
      <p:ext uri="{BB962C8B-B14F-4D97-AF65-F5344CB8AC3E}">
        <p14:creationId xmlns:p14="http://schemas.microsoft.com/office/powerpoint/2010/main" val="579219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门面模式为子系统提供一组统一的接口，定义一组高层接口让子系统更易用</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为了保证接口的可复用性（或者叫通用性），我们需要将接口尽量设计得细粒度一点，职责单一一点。但是，如果接口的粒度过小，在接口的使用者开发一个业务功能时，就会导致需要调用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多细粒度的接口才能完成。调用者肯定会抱怨接口不好用。相反，如果接口粒度设计得太大，一个接口返回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多数据，要做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事情，就会导致接口不够通用、可复用性不好。接口不可复用，那针对不同的调用者的业务需求，我们就需要开发不同的接口来满足，这就会导致系统的接口无限膨胀。那如何来解决接口的可复用性（通用性）和易用性之间的矛盾呢？</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门面模式可以用来封装系统的底层实现，隐藏系统的复杂性，提供一组更加简单易用、更高层的接口。比如，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Linux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系统调用函数就可以看作一种“门面”。它是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Linux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操作系统暴露给开发者的一组“特殊”的编程接口，它封装了底层更基础的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Linux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内核调用。再比如，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Linux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Shell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命令，实际上也可以看作一种门面模式的应用。它继续封装系统调用，提供更加友好、简单的命令，让我们可以直接通过执行命令来跟操作系统交互。</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门面接口不多，我们完全可以将它跟非门面接口放到一块，也不需要特殊标记，当作普通接口来用即可。如果门面接口很多，我们可以在已有的接口之上，再重新抽象出一层，专门放置门面接口，从类、包的命名上跟原来的接口层做区分。如果门面接口特别多，并且很多都是跨多个子系统的，我们可以将门面接口放到一个新的子系统中。</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要支持两个接口调用在一个事务中执行，是比较难实现的，这涉及分布式事务问题。虽然我们可以通过引入分布式事务框架或者事后补偿的机制来解决，但代码实现都比较复杂。而最简单的解决方案是，利用数据库事务或者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框架提供的事务（如果是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语言的话），在一个事务中，执行创建用户和创建钱包这两个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SQL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操作。这就要求两个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SQL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操作要在一个接口中完成，所以，我们可以借鉴门面模式的思想，再设计一个包裹这两个操作的新接口，让新接口在一个事务中执行两个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SQL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操作。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74</a:t>
            </a:fld>
            <a:endParaRPr lang="zh-CN" altLang="en-US"/>
          </a:p>
        </p:txBody>
      </p:sp>
    </p:spTree>
    <p:extLst>
      <p:ext uri="{BB962C8B-B14F-4D97-AF65-F5344CB8AC3E}">
        <p14:creationId xmlns:p14="http://schemas.microsoft.com/office/powerpoint/2010/main" val="11576761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一般情况下，被依赖的对象叫作被观察者（</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Observable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），依赖的对象叫作观察者（</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Observer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）。不过，在实际的项目开发中，这两种对象的称呼是比较灵活的，有各种不同的叫法，比如：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Subject-Observer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Publisher-Subscriber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Producer-Consumer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EventEmitter-EventListener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Dispatcher-Listener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管怎么称呼，只要应用场景符合刚刚给出的定义，都可以看作观察者模式。实际上，观察者模式是一个比较抽象的模式，根据不同的应用场景和需求，有完全不同的实现方式，待会我们会详细地讲到。现在，我们先来看其中最经典的一种实现方式。这也是在讲到这种模式的时候，很多书籍或资料给出的最常见的实现方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设计模式要干的事情就是解耦。创建型模式是将创建和使用代码解耦，结构型模式是将不同功能代码解耦，行为型模式是将不同的行为代码解耦，具体到观察者模式，它是将观察者和被观察者代码解耦</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75</a:t>
            </a:fld>
            <a:endParaRPr lang="zh-CN" altLang="en-US"/>
          </a:p>
        </p:txBody>
      </p:sp>
    </p:spTree>
    <p:extLst>
      <p:ext uri="{BB962C8B-B14F-4D97-AF65-F5344CB8AC3E}">
        <p14:creationId xmlns:p14="http://schemas.microsoft.com/office/powerpoint/2010/main" val="681275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一般情况下，被依赖的对象叫作被观察者（</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Observable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），依赖的对象叫作观察者（</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Observer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）。不过，在实际的项目开发中，这两种对象的称呼是比较灵活的，有各种不同的叫法，比如：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Subject-Observer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Publisher-Subscriber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Producer-Consumer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EventEmitter-EventListener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Dispatcher-Listener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管怎么称呼，只要应用场景符合刚刚给出的定义，都可以看作观察者模式。实际上，观察者模式是一个比较抽象的模式，根据不同的应用场景和需求，有完全不同的实现方式，待会我们会详细地讲到。现在，我们先来看其中最经典的一种实现方式。这也是在讲到这种模式的时候，很多书籍或资料给出的最常见的实现方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设计模式要干的事情就是解耦。创建型模式是将创建和使用代码解耦，结构型模式是将不同功能代码解耦，行为型模式是将不同的行为代码解耦，具体到观察者模式，它是将观察者和被观察者代码解耦</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76</a:t>
            </a:fld>
            <a:endParaRPr lang="zh-CN" altLang="en-US"/>
          </a:p>
        </p:txBody>
      </p:sp>
    </p:spTree>
    <p:extLst>
      <p:ext uri="{BB962C8B-B14F-4D97-AF65-F5344CB8AC3E}">
        <p14:creationId xmlns:p14="http://schemas.microsoft.com/office/powerpoint/2010/main" val="1794931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模板方法模式在一个方法中定义一个算法骨架，并将某些步骤推迟到子类中实现。模板方法模式可以让子类在不改变算法整体结构的情况下，重新定义算法中的某些步骤。这里的“算法”，我们可以理解为广义上的“业务逻辑”，并不特指数据结构和算法中的“算法”。这里的算法骨架就是“模板”，包含算法骨架的方法就是“模板方法”，这也是模板方法模式名字的由来。</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复用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扩展</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77</a:t>
            </a:fld>
            <a:endParaRPr lang="zh-CN" altLang="en-US"/>
          </a:p>
        </p:txBody>
      </p:sp>
    </p:spTree>
    <p:extLst>
      <p:ext uri="{BB962C8B-B14F-4D97-AF65-F5344CB8AC3E}">
        <p14:creationId xmlns:p14="http://schemas.microsoft.com/office/powerpoint/2010/main" val="3378376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工厂模式是解耦对象的创建和使用，观察者模式是解耦观察者和被观察者。策略模式跟两者类似，也能起到解耦的作用，不过，它解耦的是策略的定义、创建、使用这三部分。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策略模式用来解耦策略的定义、创建、使用。实际上，一个完整的策略模式就是由这三个部分组成的。策略类的定义比较简单，包含一个策略接口和一组实现这个接口的策略类。策略的创建由工厂类来完成，封装策略创建的细节。策略模式包含一组策略可选，客户端代码如何选择使用哪个策略，有两种确定方法：编译时静态确定和运行时动态确定。其中，“运行时动态确定”才是策略模式最典型的应用场景。</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78</a:t>
            </a:fld>
            <a:endParaRPr lang="zh-CN" altLang="en-US"/>
          </a:p>
        </p:txBody>
      </p:sp>
    </p:spTree>
    <p:extLst>
      <p:ext uri="{BB962C8B-B14F-4D97-AF65-F5344CB8AC3E}">
        <p14:creationId xmlns:p14="http://schemas.microsoft.com/office/powerpoint/2010/main" val="30573849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在这种情况下，如果我们继续按照继承的方式来实现的话，就需要再继续派生出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等类。如果我们还需要既支持缓存、又支持按照基本类型读取数据的类，那就要再继续派生出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BufferedDataFileInputStream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BufferedDataPipedInputStream</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多类。这还只是附加了两个增强功能，如果我们需要附加更多的增强功能，那就会导致组合爆炸，类继承结构变得无比复杂，代码既不好扩展，也不好维护。这也是我们在第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节中讲的不推荐使用继承的原因。基于装饰器模式的设计方案</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p:txBody>
      </p:sp>
      <p:sp>
        <p:nvSpPr>
          <p:cNvPr id="4" name="灯片编号占位符 3"/>
          <p:cNvSpPr>
            <a:spLocks noGrp="1"/>
          </p:cNvSpPr>
          <p:nvPr>
            <p:ph type="sldNum" sz="quarter" idx="10"/>
          </p:nvPr>
        </p:nvSpPr>
        <p:spPr/>
        <p:txBody>
          <a:bodyPr/>
          <a:lstStyle/>
          <a:p>
            <a:fld id="{A832EC6B-B6D6-44C5-9987-ED66F116B7E3}" type="slidenum">
              <a:rPr lang="zh-CN" altLang="en-US" smtClean="0"/>
              <a:t>79</a:t>
            </a:fld>
            <a:endParaRPr lang="zh-CN" altLang="en-US"/>
          </a:p>
        </p:txBody>
      </p:sp>
    </p:spTree>
    <p:extLst>
      <p:ext uri="{BB962C8B-B14F-4D97-AF65-F5344CB8AC3E}">
        <p14:creationId xmlns:p14="http://schemas.microsoft.com/office/powerpoint/2010/main" val="1073398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在职责链模式中，多个处理器（也就是刚刚定义中说的“接收对象”）依次处理同一个请求。一个请求先经过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处理器处理，然后再把请求传递给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处理器，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处理器处理完后再传递给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处理器，以此类推，形成一个链条。链条上的每个处理器各自承担各自的处理职责，所以叫作职责链模式。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第一种实现方式如下所示。其中，</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Handler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是所有处理器类的抽象父类，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handle()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是抽象方法。每个具体的处理器类（</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HandlerA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HandlerB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handle()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函数的代码结构类似，如果它能处理该请求，就不继续往下传递；如果不能处理，则交由后面的处理器来处理（也就是调用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successor.handle</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HandlerChain</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是处理器链，从数据结构的角度来看，它就是一个记录了链头、链尾的链表。其中，记录链尾是为了方便添加处理器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Filter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Servlet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规范中定义的组件，翻译成中文就是过滤器，它可以实现对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请求的过滤功能，比如鉴权、限流、记录日志、验证参数等等。因为它是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规范的一部分，所以，只要是支持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Web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容器（比如，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Tomcat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Jetty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等），都支持过滤器功能。</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Filter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规范的一部分，实现依赖于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Web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容器。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Interceptor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MVC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框架的一部分，由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MVC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框架来提供实现。客户端发送的请求，会先经过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Servlet Filter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，然后再经过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Interceptor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，最后到达具体的业务代码中。我画了一张图来阐述一个请求的处理流程。</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80</a:t>
            </a:fld>
            <a:endParaRPr lang="zh-CN" altLang="en-US"/>
          </a:p>
        </p:txBody>
      </p:sp>
    </p:spTree>
    <p:extLst>
      <p:ext uri="{BB962C8B-B14F-4D97-AF65-F5344CB8AC3E}">
        <p14:creationId xmlns:p14="http://schemas.microsoft.com/office/powerpoint/2010/main" val="2128365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“超级马里奥”游戏不知道你玩过没有？在游戏中，马里奥可以变身为多种形态，比如小马里奥（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Small Mario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）、超级马里奥（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Super Mario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）、火焰马里奥（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Fire Mario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）、斗篷马里奥（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Cape Mario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）等等。在不同的游戏情节下，各个形态会互相转化，并相应的增减积分。比如，初始形态是小马里奥，吃了蘑菇之后就会变成超级马里奥，并且增加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100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积分。实际上，马里奥形态的转变就是一个状态机。其中，马里奥的不同形态就是状态机中的“状态”，游戏情节（比如吃了蘑菇）就是状态机中的“事件”，加减积分就是状态机中的“动作”。比如，吃蘑菇这个事件，会触发状态的转移：从小马里奥转移到超级马里奥，以及触发动作的执行（增加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100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积分）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对于如何实现状态机，我总结了三种方式。其中，最简单直接的实现方式是，参照状态转移图，将每一个状态转移，原模原样地直译成代码。这样编写的代码会包含大量的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if-else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或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switch-case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分支判断逻辑，甚至是嵌套的分支判断逻辑，所以，我把这种方法暂且命名为分支逻辑法。</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实际上，上面这种实现方法有点类似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hard code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复杂的状态机来说不适用，而状态机的第二种实现方式查表法，就更加合适了。接下来，我们就一块儿来看下，如何利用查表法来补全骨架代码。实际上，除了用状态转移图来表示之外，状态机还可以用二维表来表示，如下所示。在这个二维表中，第一维表示当前状态，第二维表示事件，值表示当前状态经过事件之后，转移到的新状态及其执行的动作。</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81</a:t>
            </a:fld>
            <a:endParaRPr lang="zh-CN" altLang="en-US"/>
          </a:p>
        </p:txBody>
      </p:sp>
    </p:spTree>
    <p:extLst>
      <p:ext uri="{BB962C8B-B14F-4D97-AF65-F5344CB8AC3E}">
        <p14:creationId xmlns:p14="http://schemas.microsoft.com/office/powerpoint/2010/main" val="3258883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对于如何实现状态机，我总结了三种方式。其中，最简单直接的实现方式是，参照状态转移图，将每一个状态转移，原模原样地直译成代码。这样编写的代码会包含大量的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if-else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或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switch-case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分支判断逻辑，甚至是嵌套的分支判断逻辑，所以，我把这种方法暂且命名为分支逻辑法。</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实际上，上面这种实现方法有点类似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hard code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复杂的状态机来说不适用，而状态机的第二种实现方式查表法，就更加合适了。接下来，我们就一块儿来看下，如何利用查表法来补全骨架代码。实际上，除了用状态转移图来表示之外，状态机还可以用二维表来表示，如下所示。在这个二维表中，第一维表示当前状态，第二维表示事件，值表示当前状态经过事件之后，转移到的新状态及其执行的动作。</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82</a:t>
            </a:fld>
            <a:endParaRPr lang="zh-CN" altLang="en-US"/>
          </a:p>
        </p:txBody>
      </p:sp>
    </p:spTree>
    <p:extLst>
      <p:ext uri="{BB962C8B-B14F-4D97-AF65-F5344CB8AC3E}">
        <p14:creationId xmlns:p14="http://schemas.microsoft.com/office/powerpoint/2010/main" val="2230302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2</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endParaRPr lang="en-US" altLang="zh-CN" sz="1200" dirty="0" smtClean="0">
              <a:latin typeface="微软雅黑" panose="020B0503020204020204" pitchFamily="34" charset="-122"/>
              <a:ea typeface="微软雅黑" panose="020B0503020204020204" pitchFamily="34" charset="-122"/>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咱们平时嘴中常说的“好”和“烂”，是对代码质量的一种描述。“好”笼统地表示代码质量高，“烂”笼统地表示代码质量低。对于代码质量的描述，除了“好”“烂”这样比较简单粗暴的描述方式之外，我们也经常会听到很多其他的描述方式。这些描述方法语义更丰富、更专业、更细化。我搜集整理了一下，罗列在了下面。这些几乎涵盖我们所能听到的描述代码质量的所有常用词汇，你可以看一看。</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dirty="0" smtClean="0">
                <a:latin typeface="微软雅黑" panose="020B0503020204020204" pitchFamily="34" charset="-122"/>
                <a:ea typeface="微软雅黑" panose="020B0503020204020204" pitchFamily="34" charset="-122"/>
              </a:rPr>
              <a:t>学员互动：学员可以先表述一下，自己眼中的好代码的特性</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10</a:t>
            </a:fld>
            <a:endParaRPr lang="zh-CN" altLang="en-US"/>
          </a:p>
        </p:txBody>
      </p:sp>
    </p:spTree>
    <p:extLst>
      <p:ext uri="{BB962C8B-B14F-4D97-AF65-F5344CB8AC3E}">
        <p14:creationId xmlns:p14="http://schemas.microsoft.com/office/powerpoint/2010/main" val="28442899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endParaRPr lang="en-US" altLang="zh-CN" sz="1200" dirty="0" smtClean="0"/>
          </a:p>
          <a:p>
            <a:r>
              <a:rPr lang="zh-CN" altLang="en-US" sz="1200" dirty="0" smtClean="0"/>
              <a:t>讲师动作：</a:t>
            </a:r>
            <a:endParaRPr lang="en-US" altLang="zh-CN" sz="1200" dirty="0" smtClean="0"/>
          </a:p>
          <a:p>
            <a:r>
              <a:rPr lang="zh-CN" altLang="en-US" sz="1200" dirty="0" smtClean="0"/>
              <a:t>授课内容：</a:t>
            </a:r>
            <a:endParaRPr lang="en-US" altLang="zh-CN" sz="1200" dirty="0" smtClean="0"/>
          </a:p>
          <a:p>
            <a:r>
              <a:rPr lang="zh-CN" altLang="en-US" sz="1200" dirty="0" smtClean="0"/>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83</a:t>
            </a:fld>
            <a:endParaRPr lang="zh-CN" altLang="en-US"/>
          </a:p>
        </p:txBody>
      </p:sp>
    </p:spTree>
    <p:extLst>
      <p:ext uri="{BB962C8B-B14F-4D97-AF65-F5344CB8AC3E}">
        <p14:creationId xmlns:p14="http://schemas.microsoft.com/office/powerpoint/2010/main" val="2455218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5D6C8-315B-42B6-B545-C53949A255F9}" type="slidenum">
              <a:rPr lang="zh-CN" altLang="en-US" smtClean="0">
                <a:solidFill>
                  <a:prstClr val="black"/>
                </a:solidFill>
              </a:rPr>
              <a:pPr/>
              <a:t>84</a:t>
            </a:fld>
            <a:endParaRPr lang="zh-CN" altLang="en-US">
              <a:solidFill>
                <a:prstClr val="black"/>
              </a:solidFill>
            </a:endParaRPr>
          </a:p>
        </p:txBody>
      </p:sp>
    </p:spTree>
    <p:extLst>
      <p:ext uri="{BB962C8B-B14F-4D97-AF65-F5344CB8AC3E}">
        <p14:creationId xmlns:p14="http://schemas.microsoft.com/office/powerpoint/2010/main" val="35085639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源码是</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技术栈程序员必看的源码，也是面试中几乎必会问的范畴，比如集合源码尤其是并发集合的源码，</a:t>
            </a:r>
            <a:r>
              <a:rPr lang="en-US" altLang="zh-CN" sz="1200" dirty="0" smtClean="0">
                <a:latin typeface="微软雅黑" panose="020B0503020204020204" pitchFamily="34" charset="-122"/>
                <a:ea typeface="微软雅黑" panose="020B0503020204020204" pitchFamily="34" charset="-122"/>
              </a:rPr>
              <a:t>string</a:t>
            </a:r>
            <a:r>
              <a:rPr lang="zh-CN" altLang="en-US" sz="1200" dirty="0" smtClean="0">
                <a:latin typeface="微软雅黑" panose="020B0503020204020204" pitchFamily="34" charset="-122"/>
                <a:ea typeface="微软雅黑" panose="020B0503020204020204" pitchFamily="34" charset="-122"/>
              </a:rPr>
              <a:t>源码，</a:t>
            </a:r>
            <a:r>
              <a:rPr lang="en-US" altLang="zh-CN" sz="1200" dirty="0" err="1" smtClean="0">
                <a:latin typeface="微软雅黑" panose="020B0503020204020204" pitchFamily="34" charset="-122"/>
                <a:ea typeface="微软雅黑" panose="020B0503020204020204" pitchFamily="34" charset="-122"/>
              </a:rPr>
              <a:t>io</a:t>
            </a:r>
            <a:r>
              <a:rPr lang="zh-CN" altLang="en-US" sz="1200" dirty="0" smtClean="0">
                <a:latin typeface="微软雅黑" panose="020B0503020204020204" pitchFamily="34" charset="-122"/>
                <a:ea typeface="微软雅黑" panose="020B0503020204020204" pitchFamily="34" charset="-122"/>
              </a:rPr>
              <a:t>类源码，线程池源码，</a:t>
            </a:r>
            <a:r>
              <a:rPr lang="en-US" altLang="zh-CN" sz="1200" dirty="0" err="1" smtClean="0">
                <a:latin typeface="微软雅黑" panose="020B0503020204020204" pitchFamily="34" charset="-122"/>
                <a:ea typeface="微软雅黑" panose="020B0503020204020204" pitchFamily="34" charset="-122"/>
              </a:rPr>
              <a:t>threadlocal</a:t>
            </a:r>
            <a:r>
              <a:rPr lang="zh-CN" altLang="en-US" sz="1200" dirty="0" smtClean="0">
                <a:latin typeface="微软雅黑" panose="020B0503020204020204" pitchFamily="34" charset="-122"/>
                <a:ea typeface="微软雅黑" panose="020B0503020204020204" pitchFamily="34" charset="-122"/>
              </a:rPr>
              <a:t>源码等。而</a:t>
            </a:r>
            <a:r>
              <a:rPr lang="en-US" altLang="zh-CN" sz="1200" dirty="0" err="1"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源码中使用了大量的设计模式，比如</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85</a:t>
            </a:fld>
            <a:endParaRPr lang="zh-CN" altLang="en-US"/>
          </a:p>
        </p:txBody>
      </p:sp>
    </p:spTree>
    <p:extLst>
      <p:ext uri="{BB962C8B-B14F-4D97-AF65-F5344CB8AC3E}">
        <p14:creationId xmlns:p14="http://schemas.microsoft.com/office/powerpoint/2010/main" val="1281417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源码是</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技术栈程序员必看的源码，也是面试中几乎必会问的范畴，比如集合源码尤其是并发集合的源码，</a:t>
            </a:r>
            <a:r>
              <a:rPr lang="en-US" altLang="zh-CN" sz="1200" dirty="0" smtClean="0">
                <a:latin typeface="微软雅黑" panose="020B0503020204020204" pitchFamily="34" charset="-122"/>
                <a:ea typeface="微软雅黑" panose="020B0503020204020204" pitchFamily="34" charset="-122"/>
              </a:rPr>
              <a:t>string</a:t>
            </a:r>
            <a:r>
              <a:rPr lang="zh-CN" altLang="en-US" sz="1200" dirty="0" smtClean="0">
                <a:latin typeface="微软雅黑" panose="020B0503020204020204" pitchFamily="34" charset="-122"/>
                <a:ea typeface="微软雅黑" panose="020B0503020204020204" pitchFamily="34" charset="-122"/>
              </a:rPr>
              <a:t>源码，</a:t>
            </a:r>
            <a:r>
              <a:rPr lang="en-US" altLang="zh-CN" sz="1200" dirty="0" err="1" smtClean="0">
                <a:latin typeface="微软雅黑" panose="020B0503020204020204" pitchFamily="34" charset="-122"/>
                <a:ea typeface="微软雅黑" panose="020B0503020204020204" pitchFamily="34" charset="-122"/>
              </a:rPr>
              <a:t>io</a:t>
            </a:r>
            <a:r>
              <a:rPr lang="zh-CN" altLang="en-US" sz="1200" dirty="0" smtClean="0">
                <a:latin typeface="微软雅黑" panose="020B0503020204020204" pitchFamily="34" charset="-122"/>
                <a:ea typeface="微软雅黑" panose="020B0503020204020204" pitchFamily="34" charset="-122"/>
              </a:rPr>
              <a:t>类源码，线程池源码，</a:t>
            </a:r>
            <a:r>
              <a:rPr lang="en-US" altLang="zh-CN" sz="1200" dirty="0" err="1" smtClean="0">
                <a:latin typeface="微软雅黑" panose="020B0503020204020204" pitchFamily="34" charset="-122"/>
                <a:ea typeface="微软雅黑" panose="020B0503020204020204" pitchFamily="34" charset="-122"/>
              </a:rPr>
              <a:t>threadlocal</a:t>
            </a:r>
            <a:r>
              <a:rPr lang="zh-CN" altLang="en-US" sz="1200" dirty="0" smtClean="0">
                <a:latin typeface="微软雅黑" panose="020B0503020204020204" pitchFamily="34" charset="-122"/>
                <a:ea typeface="微软雅黑" panose="020B0503020204020204" pitchFamily="34" charset="-122"/>
              </a:rPr>
              <a:t>源码等。而</a:t>
            </a:r>
            <a:r>
              <a:rPr lang="en-US" altLang="zh-CN" sz="1200" dirty="0" err="1"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源码中使用了大量的设计模式，比如</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86</a:t>
            </a:fld>
            <a:endParaRPr lang="zh-CN" altLang="en-US"/>
          </a:p>
        </p:txBody>
      </p:sp>
    </p:spTree>
    <p:extLst>
      <p:ext uri="{BB962C8B-B14F-4D97-AF65-F5344CB8AC3E}">
        <p14:creationId xmlns:p14="http://schemas.microsoft.com/office/powerpoint/2010/main" val="28722039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源码是</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技术栈程序员必看的源码，也是面试中几乎必会问的范畴，比如集合源码尤其是并发集合的源码，</a:t>
            </a:r>
            <a:r>
              <a:rPr lang="en-US" altLang="zh-CN" sz="1200" dirty="0" smtClean="0">
                <a:latin typeface="微软雅黑" panose="020B0503020204020204" pitchFamily="34" charset="-122"/>
                <a:ea typeface="微软雅黑" panose="020B0503020204020204" pitchFamily="34" charset="-122"/>
              </a:rPr>
              <a:t>string</a:t>
            </a:r>
            <a:r>
              <a:rPr lang="zh-CN" altLang="en-US" sz="1200" dirty="0" smtClean="0">
                <a:latin typeface="微软雅黑" panose="020B0503020204020204" pitchFamily="34" charset="-122"/>
                <a:ea typeface="微软雅黑" panose="020B0503020204020204" pitchFamily="34" charset="-122"/>
              </a:rPr>
              <a:t>源码，</a:t>
            </a:r>
            <a:r>
              <a:rPr lang="en-US" altLang="zh-CN" sz="1200" dirty="0" err="1" smtClean="0">
                <a:latin typeface="微软雅黑" panose="020B0503020204020204" pitchFamily="34" charset="-122"/>
                <a:ea typeface="微软雅黑" panose="020B0503020204020204" pitchFamily="34" charset="-122"/>
              </a:rPr>
              <a:t>io</a:t>
            </a:r>
            <a:r>
              <a:rPr lang="zh-CN" altLang="en-US" sz="1200" dirty="0" smtClean="0">
                <a:latin typeface="微软雅黑" panose="020B0503020204020204" pitchFamily="34" charset="-122"/>
                <a:ea typeface="微软雅黑" panose="020B0503020204020204" pitchFamily="34" charset="-122"/>
              </a:rPr>
              <a:t>类源码，线程池源码，</a:t>
            </a:r>
            <a:r>
              <a:rPr lang="en-US" altLang="zh-CN" sz="1200" dirty="0" err="1" smtClean="0">
                <a:latin typeface="微软雅黑" panose="020B0503020204020204" pitchFamily="34" charset="-122"/>
                <a:ea typeface="微软雅黑" panose="020B0503020204020204" pitchFamily="34" charset="-122"/>
              </a:rPr>
              <a:t>threadlocal</a:t>
            </a:r>
            <a:r>
              <a:rPr lang="zh-CN" altLang="en-US" sz="1200" dirty="0" smtClean="0">
                <a:latin typeface="微软雅黑" panose="020B0503020204020204" pitchFamily="34" charset="-122"/>
                <a:ea typeface="微软雅黑" panose="020B0503020204020204" pitchFamily="34" charset="-122"/>
              </a:rPr>
              <a:t>源码等。而</a:t>
            </a:r>
            <a:r>
              <a:rPr lang="en-US" altLang="zh-CN" sz="1200" dirty="0" err="1" smtClean="0">
                <a:latin typeface="微软雅黑" panose="020B0503020204020204" pitchFamily="34" charset="-122"/>
                <a:ea typeface="微软雅黑" panose="020B0503020204020204" pitchFamily="34" charset="-122"/>
              </a:rPr>
              <a:t>jdk</a:t>
            </a:r>
            <a:r>
              <a:rPr lang="zh-CN" altLang="en-US" sz="1200" dirty="0" smtClean="0">
                <a:latin typeface="微软雅黑" panose="020B0503020204020204" pitchFamily="34" charset="-122"/>
                <a:ea typeface="微软雅黑" panose="020B0503020204020204" pitchFamily="34" charset="-122"/>
              </a:rPr>
              <a:t>源码中使用了大量的设计模式，比如</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87</a:t>
            </a:fld>
            <a:endParaRPr lang="zh-CN" altLang="en-US"/>
          </a:p>
        </p:txBody>
      </p:sp>
    </p:spTree>
    <p:extLst>
      <p:ext uri="{BB962C8B-B14F-4D97-AF65-F5344CB8AC3E}">
        <p14:creationId xmlns:p14="http://schemas.microsoft.com/office/powerpoint/2010/main" val="10530815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对于如何实现状态机，我总结了三种方式。其中，最简单直接的实现方式是，参照状态转移图，将每一个状态转移，原模原样地直译成代码。这样编写的代码会包含大量的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if-else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或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switch-case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分支判断逻辑，甚至是嵌套的分支判断逻辑，所以，我把这种方法暂且命名为分支逻辑法。</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实际上，上面这种实现方法有点类似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hard code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复杂的状态机来说不适用，而状态机的第二种实现方式查表法，就更加合适了。接下来，我们就一块儿来看下，如何利用查表法来补全骨架代码。实际上，除了用状态转移图来表示之外，状态机还可以用二维表来表示，如下所示。在这个二维表中，第一维表示当前状态，第二维表示事件，值表示当前状态经过事件之后，转移到的新状态及其执行的动作。</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88</a:t>
            </a:fld>
            <a:endParaRPr lang="zh-CN" altLang="en-US"/>
          </a:p>
        </p:txBody>
      </p:sp>
    </p:spTree>
    <p:extLst>
      <p:ext uri="{BB962C8B-B14F-4D97-AF65-F5344CB8AC3E}">
        <p14:creationId xmlns:p14="http://schemas.microsoft.com/office/powerpoint/2010/main" val="16523979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的源码也是面试中的高频面试题，如果有兴趣，其实自己动手写一个简单的</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框架会更便于自己理解</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的核心原理和实现机制。</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中也使用了大量的设计模式，比如跟我们平时关系很紧密的</a:t>
            </a:r>
            <a:r>
              <a:rPr lang="en-US" altLang="zh-CN" sz="1200" dirty="0" smtClean="0">
                <a:latin typeface="微软雅黑" panose="020B0503020204020204" pitchFamily="34" charset="-122"/>
                <a:ea typeface="微软雅黑" panose="020B0503020204020204" pitchFamily="34" charset="-122"/>
              </a:rPr>
              <a:t>bean</a:t>
            </a:r>
            <a:r>
              <a:rPr lang="zh-CN" altLang="en-US" sz="1200" dirty="0" smtClean="0">
                <a:latin typeface="微软雅黑" panose="020B0503020204020204" pitchFamily="34" charset="-122"/>
                <a:ea typeface="微软雅黑" panose="020B0503020204020204" pitchFamily="34" charset="-122"/>
              </a:rPr>
              <a:t>的创建，生命周期管理，拦截器，</a:t>
            </a:r>
            <a:r>
              <a:rPr lang="en-US" altLang="zh-CN" sz="1200" dirty="0" smtClean="0">
                <a:latin typeface="微软雅黑" panose="020B0503020204020204" pitchFamily="34" charset="-122"/>
                <a:ea typeface="微软雅黑" panose="020B0503020204020204" pitchFamily="34" charset="-122"/>
              </a:rPr>
              <a:t>AOP</a:t>
            </a:r>
            <a:r>
              <a:rPr lang="zh-CN" altLang="en-US" sz="1200" dirty="0" smtClean="0">
                <a:latin typeface="微软雅黑" panose="020B0503020204020204" pitchFamily="34" charset="-122"/>
                <a:ea typeface="微软雅黑" panose="020B0503020204020204" pitchFamily="34" charset="-122"/>
              </a:rPr>
              <a:t>等</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89</a:t>
            </a:fld>
            <a:endParaRPr lang="zh-CN" altLang="en-US"/>
          </a:p>
        </p:txBody>
      </p:sp>
    </p:spTree>
    <p:extLst>
      <p:ext uri="{BB962C8B-B14F-4D97-AF65-F5344CB8AC3E}">
        <p14:creationId xmlns:p14="http://schemas.microsoft.com/office/powerpoint/2010/main" val="23041744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832EC6B-B6D6-44C5-9987-ED66F116B7E3}" type="slidenum">
              <a:rPr lang="zh-CN" altLang="en-US" smtClean="0"/>
              <a:t>90</a:t>
            </a:fld>
            <a:endParaRPr lang="zh-CN" altLang="en-US"/>
          </a:p>
        </p:txBody>
      </p:sp>
    </p:spTree>
    <p:extLst>
      <p:ext uri="{BB962C8B-B14F-4D97-AF65-F5344CB8AC3E}">
        <p14:creationId xmlns:p14="http://schemas.microsoft.com/office/powerpoint/2010/main" val="24192436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是</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技术栈最常用的</a:t>
            </a:r>
            <a:r>
              <a:rPr lang="en-US" altLang="zh-CN" sz="1200" dirty="0" err="1" smtClean="0">
                <a:latin typeface="微软雅黑" panose="020B0503020204020204" pitchFamily="34" charset="-122"/>
                <a:ea typeface="微软雅黑" panose="020B0503020204020204" pitchFamily="34" charset="-122"/>
              </a:rPr>
              <a:t>orm</a:t>
            </a:r>
            <a:r>
              <a:rPr lang="zh-CN" altLang="en-US" sz="1200" dirty="0" smtClean="0">
                <a:latin typeface="微软雅黑" panose="020B0503020204020204" pitchFamily="34" charset="-122"/>
                <a:ea typeface="微软雅黑" panose="020B0503020204020204" pitchFamily="34" charset="-122"/>
              </a:rPr>
              <a:t>框架之一，而</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源码相对</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源码来说，一是代码量少，二是便于理解，</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中也运用了大量的设计模式，比如最长文的</a:t>
            </a:r>
            <a:r>
              <a:rPr lang="en-US" altLang="zh-CN" sz="1200" dirty="0" smtClean="0">
                <a:latin typeface="微软雅黑" panose="020B0503020204020204" pitchFamily="34" charset="-122"/>
                <a:ea typeface="微软雅黑" panose="020B0503020204020204" pitchFamily="34" charset="-122"/>
              </a:rPr>
              <a:t>mapper</a:t>
            </a:r>
            <a:r>
              <a:rPr lang="zh-CN" altLang="en-US" sz="1200" dirty="0" smtClean="0">
                <a:latin typeface="微软雅黑" panose="020B0503020204020204" pitchFamily="34" charset="-122"/>
                <a:ea typeface="微软雅黑" panose="020B0503020204020204" pitchFamily="34" charset="-122"/>
              </a:rPr>
              <a:t>为什么不用实现接口，</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中的多级缓存实现等</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91</a:t>
            </a:fld>
            <a:endParaRPr lang="zh-CN" altLang="en-US"/>
          </a:p>
        </p:txBody>
      </p:sp>
    </p:spTree>
    <p:extLst>
      <p:ext uri="{BB962C8B-B14F-4D97-AF65-F5344CB8AC3E}">
        <p14:creationId xmlns:p14="http://schemas.microsoft.com/office/powerpoint/2010/main" val="1777295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是</a:t>
            </a:r>
            <a:r>
              <a:rPr lang="en-US" altLang="zh-CN" sz="1200" dirty="0" smtClean="0">
                <a:latin typeface="微软雅黑" panose="020B0503020204020204" pitchFamily="34" charset="-122"/>
                <a:ea typeface="微软雅黑" panose="020B0503020204020204" pitchFamily="34" charset="-122"/>
              </a:rPr>
              <a:t>java</a:t>
            </a:r>
            <a:r>
              <a:rPr lang="zh-CN" altLang="en-US" sz="1200" dirty="0" smtClean="0">
                <a:latin typeface="微软雅黑" panose="020B0503020204020204" pitchFamily="34" charset="-122"/>
                <a:ea typeface="微软雅黑" panose="020B0503020204020204" pitchFamily="34" charset="-122"/>
              </a:rPr>
              <a:t>技术栈最常用的</a:t>
            </a:r>
            <a:r>
              <a:rPr lang="en-US" altLang="zh-CN" sz="1200" dirty="0" err="1" smtClean="0">
                <a:latin typeface="微软雅黑" panose="020B0503020204020204" pitchFamily="34" charset="-122"/>
                <a:ea typeface="微软雅黑" panose="020B0503020204020204" pitchFamily="34" charset="-122"/>
              </a:rPr>
              <a:t>orm</a:t>
            </a:r>
            <a:r>
              <a:rPr lang="zh-CN" altLang="en-US" sz="1200" dirty="0" smtClean="0">
                <a:latin typeface="微软雅黑" panose="020B0503020204020204" pitchFamily="34" charset="-122"/>
                <a:ea typeface="微软雅黑" panose="020B0503020204020204" pitchFamily="34" charset="-122"/>
              </a:rPr>
              <a:t>框架之一，而</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源码相对</a:t>
            </a:r>
            <a:r>
              <a:rPr lang="en-US" altLang="zh-CN" sz="1200" dirty="0" smtClean="0">
                <a:latin typeface="微软雅黑" panose="020B0503020204020204" pitchFamily="34" charset="-122"/>
                <a:ea typeface="微软雅黑" panose="020B0503020204020204" pitchFamily="34" charset="-122"/>
              </a:rPr>
              <a:t>spring</a:t>
            </a:r>
            <a:r>
              <a:rPr lang="zh-CN" altLang="en-US" sz="1200" dirty="0" smtClean="0">
                <a:latin typeface="微软雅黑" panose="020B0503020204020204" pitchFamily="34" charset="-122"/>
                <a:ea typeface="微软雅黑" panose="020B0503020204020204" pitchFamily="34" charset="-122"/>
              </a:rPr>
              <a:t>源码来说，一是代码量少，二是便于理解，</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中也运用了大量的设计模式，比如最长文的</a:t>
            </a:r>
            <a:r>
              <a:rPr lang="en-US" altLang="zh-CN" sz="1200" dirty="0" smtClean="0">
                <a:latin typeface="微软雅黑" panose="020B0503020204020204" pitchFamily="34" charset="-122"/>
                <a:ea typeface="微软雅黑" panose="020B0503020204020204" pitchFamily="34" charset="-122"/>
              </a:rPr>
              <a:t>mapper</a:t>
            </a:r>
            <a:r>
              <a:rPr lang="zh-CN" altLang="en-US" sz="1200" dirty="0" smtClean="0">
                <a:latin typeface="微软雅黑" panose="020B0503020204020204" pitchFamily="34" charset="-122"/>
                <a:ea typeface="微软雅黑" panose="020B0503020204020204" pitchFamily="34" charset="-122"/>
              </a:rPr>
              <a:t>为什么不用实现接口，</a:t>
            </a:r>
            <a:r>
              <a:rPr lang="en-US" altLang="zh-CN" sz="1200" dirty="0" err="1" smtClean="0">
                <a:latin typeface="微软雅黑" panose="020B0503020204020204" pitchFamily="34" charset="-122"/>
                <a:ea typeface="微软雅黑" panose="020B0503020204020204" pitchFamily="34" charset="-122"/>
              </a:rPr>
              <a:t>mybatis</a:t>
            </a:r>
            <a:r>
              <a:rPr lang="zh-CN" altLang="en-US" sz="1200" dirty="0" smtClean="0">
                <a:latin typeface="微软雅黑" panose="020B0503020204020204" pitchFamily="34" charset="-122"/>
                <a:ea typeface="微软雅黑" panose="020B0503020204020204" pitchFamily="34" charset="-122"/>
              </a:rPr>
              <a:t>中的多级缓存实现等</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92</a:t>
            </a:fld>
            <a:endParaRPr lang="zh-CN" altLang="en-US"/>
          </a:p>
        </p:txBody>
      </p:sp>
    </p:spTree>
    <p:extLst>
      <p:ext uri="{BB962C8B-B14F-4D97-AF65-F5344CB8AC3E}">
        <p14:creationId xmlns:p14="http://schemas.microsoft.com/office/powerpoint/2010/main" val="257956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讲师时间：</a:t>
            </a:r>
            <a:r>
              <a:rPr lang="en-US" altLang="zh-CN" sz="1200" dirty="0" smtClean="0"/>
              <a:t>5</a:t>
            </a:r>
            <a:r>
              <a:rPr lang="zh-CN" altLang="en-US" sz="1200" dirty="0" smtClean="0"/>
              <a:t>分钟</a:t>
            </a:r>
            <a:endParaRPr lang="en-US" altLang="zh-CN" sz="1200" dirty="0" smtClean="0"/>
          </a:p>
          <a:p>
            <a:r>
              <a:rPr lang="zh-CN" altLang="en-US" sz="1200" dirty="0" smtClean="0"/>
              <a:t>讲师动作：</a:t>
            </a:r>
            <a:endParaRPr lang="en-US" altLang="zh-CN" sz="1200" dirty="0" smtClean="0"/>
          </a:p>
          <a:p>
            <a:r>
              <a:rPr lang="zh-CN" altLang="en-US" sz="1200" dirty="0" smtClean="0"/>
              <a:t>授课内容：</a:t>
            </a:r>
            <a:endParaRPr lang="en-US" altLang="zh-CN" sz="1200" dirty="0" smtClean="0"/>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要写出满足这些评价标准的高质量代码，我们需要掌握一些更加细化、更加能落地的编程方法论，包括面向对象设计思想、设计原则、设计模式、编码规范、重构技巧等。而所有这些编程方法论的最终目的都是为了编写出高质量的代码。比如，面向对象中的继承、多态能让我们写出可复用的代码；编码规范能让我们写出可读性好的代码；设计原则中的单一职责、</a:t>
            </a:r>
            <a:r>
              <a:rPr lang="en-US" altLang="zh-CN" sz="1200" b="0" i="0" kern="1200" dirty="0" smtClean="0">
                <a:solidFill>
                  <a:schemeClr val="tx1"/>
                </a:solidFill>
                <a:effectLst/>
                <a:latin typeface="+mn-lt"/>
                <a:ea typeface="+mn-ea"/>
                <a:cs typeface="+mn-cs"/>
              </a:rPr>
              <a:t>DRY</a:t>
            </a:r>
            <a:r>
              <a:rPr lang="zh-CN" altLang="en-US" sz="1200" b="0" i="0" kern="1200" dirty="0" smtClean="0">
                <a:solidFill>
                  <a:schemeClr val="tx1"/>
                </a:solidFill>
                <a:effectLst/>
                <a:latin typeface="+mn-lt"/>
                <a:ea typeface="+mn-ea"/>
                <a:cs typeface="+mn-cs"/>
              </a:rPr>
              <a:t>、基于接口而非实现、里式替换原则等，可以让我们写出可复用、灵活、可读性好、易扩展、易维护的代码；设计模式可以让我们写出易扩展的代码；持续重构可以时刻保持代码的可维护性等等。具体这些编程方法论是如何提高代码的可维护性、可读性、可扩展性等等的呢？我们在后面的课程中慢慢来学习</a:t>
            </a:r>
            <a:endParaRPr lang="en-US" altLang="zh-CN" sz="1200" dirty="0" smtClean="0"/>
          </a:p>
          <a:p>
            <a:endParaRPr lang="en-US" altLang="zh-CN" sz="1200" dirty="0" smtClean="0"/>
          </a:p>
          <a:p>
            <a:r>
              <a:rPr lang="zh-CN" altLang="en-US" sz="1200" b="0" i="0" kern="1200" dirty="0" smtClean="0">
                <a:solidFill>
                  <a:schemeClr val="tx1"/>
                </a:solidFill>
                <a:effectLst/>
                <a:latin typeface="+mn-lt"/>
                <a:ea typeface="+mn-ea"/>
                <a:cs typeface="+mn-cs"/>
              </a:rPr>
              <a:t>面向对象的四大特性：封装、抽象、继承、多态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面向对象编程与面向过程编程的区别和联系</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面向对象分析、面向对象设计、面向对象编程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接口和抽象类的区别以及各自的应用场景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基于接口而非实现编程的设计思想</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多用组合少用继承的设计思想</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面向过程的贫血模型和</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面向对象的充血模型</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SOLID </a:t>
            </a:r>
            <a:r>
              <a:rPr lang="zh-CN" altLang="en-US" sz="1200" b="0" i="0" kern="1200" dirty="0" smtClean="0">
                <a:solidFill>
                  <a:schemeClr val="tx1"/>
                </a:solidFill>
                <a:effectLst/>
                <a:latin typeface="+mn-lt"/>
                <a:ea typeface="+mn-ea"/>
                <a:cs typeface="+mn-cs"/>
              </a:rPr>
              <a:t>原则 </a:t>
            </a:r>
            <a:r>
              <a:rPr lang="en-US" altLang="zh-CN" sz="1200" b="0" i="0" kern="1200" dirty="0" smtClean="0">
                <a:solidFill>
                  <a:schemeClr val="tx1"/>
                </a:solidFill>
                <a:effectLst/>
                <a:latin typeface="+mn-lt"/>
                <a:ea typeface="+mn-ea"/>
                <a:cs typeface="+mn-cs"/>
              </a:rPr>
              <a:t>-SRP </a:t>
            </a:r>
            <a:r>
              <a:rPr lang="zh-CN" altLang="en-US" sz="1200" b="0" i="0" kern="1200" dirty="0" smtClean="0">
                <a:solidFill>
                  <a:schemeClr val="tx1"/>
                </a:solidFill>
                <a:effectLst/>
                <a:latin typeface="+mn-lt"/>
                <a:ea typeface="+mn-ea"/>
                <a:cs typeface="+mn-cs"/>
              </a:rPr>
              <a:t>单一职责原则</a:t>
            </a:r>
            <a:r>
              <a:rPr lang="en-US" altLang="zh-CN" sz="1200" b="0" i="0" kern="1200" dirty="0" smtClean="0">
                <a:solidFill>
                  <a:schemeClr val="tx1"/>
                </a:solidFill>
                <a:effectLst/>
                <a:latin typeface="+mn-lt"/>
                <a:ea typeface="+mn-ea"/>
                <a:cs typeface="+mn-cs"/>
              </a:rPr>
              <a:t>SOLID </a:t>
            </a:r>
            <a:r>
              <a:rPr lang="zh-CN" altLang="en-US" sz="1200" b="0" i="0" kern="1200" dirty="0" smtClean="0">
                <a:solidFill>
                  <a:schemeClr val="tx1"/>
                </a:solidFill>
                <a:effectLst/>
                <a:latin typeface="+mn-lt"/>
                <a:ea typeface="+mn-ea"/>
                <a:cs typeface="+mn-cs"/>
              </a:rPr>
              <a:t>原则 </a:t>
            </a:r>
            <a:r>
              <a:rPr lang="en-US" altLang="zh-CN" sz="1200" b="0" i="0" kern="1200" dirty="0" smtClean="0">
                <a:solidFill>
                  <a:schemeClr val="tx1"/>
                </a:solidFill>
                <a:effectLst/>
                <a:latin typeface="+mn-lt"/>
                <a:ea typeface="+mn-ea"/>
                <a:cs typeface="+mn-cs"/>
              </a:rPr>
              <a:t>-OCP </a:t>
            </a:r>
            <a:r>
              <a:rPr lang="zh-CN" altLang="en-US" sz="1200" b="0" i="0" kern="1200" dirty="0" smtClean="0">
                <a:solidFill>
                  <a:schemeClr val="tx1"/>
                </a:solidFill>
                <a:effectLst/>
                <a:latin typeface="+mn-lt"/>
                <a:ea typeface="+mn-ea"/>
                <a:cs typeface="+mn-cs"/>
              </a:rPr>
              <a:t>开闭原则</a:t>
            </a:r>
            <a:r>
              <a:rPr lang="en-US" altLang="zh-CN" sz="1200" b="0" i="0" kern="1200" dirty="0" smtClean="0">
                <a:solidFill>
                  <a:schemeClr val="tx1"/>
                </a:solidFill>
                <a:effectLst/>
                <a:latin typeface="+mn-lt"/>
                <a:ea typeface="+mn-ea"/>
                <a:cs typeface="+mn-cs"/>
              </a:rPr>
              <a:t>SOLID </a:t>
            </a:r>
            <a:r>
              <a:rPr lang="zh-CN" altLang="en-US" sz="1200" b="0" i="0" kern="1200" dirty="0" smtClean="0">
                <a:solidFill>
                  <a:schemeClr val="tx1"/>
                </a:solidFill>
                <a:effectLst/>
                <a:latin typeface="+mn-lt"/>
                <a:ea typeface="+mn-ea"/>
                <a:cs typeface="+mn-cs"/>
              </a:rPr>
              <a:t>原则 </a:t>
            </a:r>
            <a:r>
              <a:rPr lang="en-US" altLang="zh-CN" sz="1200" b="0" i="0" kern="1200" dirty="0" smtClean="0">
                <a:solidFill>
                  <a:schemeClr val="tx1"/>
                </a:solidFill>
                <a:effectLst/>
                <a:latin typeface="+mn-lt"/>
                <a:ea typeface="+mn-ea"/>
                <a:cs typeface="+mn-cs"/>
              </a:rPr>
              <a:t>-LSP </a:t>
            </a:r>
            <a:r>
              <a:rPr lang="zh-CN" altLang="en-US" sz="1200" b="0" i="0" kern="1200" dirty="0" smtClean="0">
                <a:solidFill>
                  <a:schemeClr val="tx1"/>
                </a:solidFill>
                <a:effectLst/>
                <a:latin typeface="+mn-lt"/>
                <a:ea typeface="+mn-ea"/>
                <a:cs typeface="+mn-cs"/>
              </a:rPr>
              <a:t>里式替换原则</a:t>
            </a:r>
            <a:r>
              <a:rPr lang="en-US" altLang="zh-CN" sz="1200" b="0" i="0" kern="1200" dirty="0" smtClean="0">
                <a:solidFill>
                  <a:schemeClr val="tx1"/>
                </a:solidFill>
                <a:effectLst/>
                <a:latin typeface="+mn-lt"/>
                <a:ea typeface="+mn-ea"/>
                <a:cs typeface="+mn-cs"/>
              </a:rPr>
              <a:t>SOLID </a:t>
            </a:r>
            <a:r>
              <a:rPr lang="zh-CN" altLang="en-US" sz="1200" b="0" i="0" kern="1200" dirty="0" smtClean="0">
                <a:solidFill>
                  <a:schemeClr val="tx1"/>
                </a:solidFill>
                <a:effectLst/>
                <a:latin typeface="+mn-lt"/>
                <a:ea typeface="+mn-ea"/>
                <a:cs typeface="+mn-cs"/>
              </a:rPr>
              <a:t>原则 </a:t>
            </a:r>
            <a:r>
              <a:rPr lang="en-US" altLang="zh-CN" sz="1200" b="0" i="0" kern="1200" dirty="0" smtClean="0">
                <a:solidFill>
                  <a:schemeClr val="tx1"/>
                </a:solidFill>
                <a:effectLst/>
                <a:latin typeface="+mn-lt"/>
                <a:ea typeface="+mn-ea"/>
                <a:cs typeface="+mn-cs"/>
              </a:rPr>
              <a:t>-ISP </a:t>
            </a:r>
            <a:r>
              <a:rPr lang="zh-CN" altLang="en-US" sz="1200" b="0" i="0" kern="1200" dirty="0" smtClean="0">
                <a:solidFill>
                  <a:schemeClr val="tx1"/>
                </a:solidFill>
                <a:effectLst/>
                <a:latin typeface="+mn-lt"/>
                <a:ea typeface="+mn-ea"/>
                <a:cs typeface="+mn-cs"/>
              </a:rPr>
              <a:t>接口隔离原则</a:t>
            </a:r>
            <a:r>
              <a:rPr lang="en-US" altLang="zh-CN" sz="1200" b="0" i="0" kern="1200" dirty="0" smtClean="0">
                <a:solidFill>
                  <a:schemeClr val="tx1"/>
                </a:solidFill>
                <a:effectLst/>
                <a:latin typeface="+mn-lt"/>
                <a:ea typeface="+mn-ea"/>
                <a:cs typeface="+mn-cs"/>
              </a:rPr>
              <a:t>SOLID </a:t>
            </a:r>
            <a:r>
              <a:rPr lang="zh-CN" altLang="en-US" sz="1200" b="0" i="0" kern="1200" dirty="0" smtClean="0">
                <a:solidFill>
                  <a:schemeClr val="tx1"/>
                </a:solidFill>
                <a:effectLst/>
                <a:latin typeface="+mn-lt"/>
                <a:ea typeface="+mn-ea"/>
                <a:cs typeface="+mn-cs"/>
              </a:rPr>
              <a:t>原则 </a:t>
            </a:r>
            <a:r>
              <a:rPr lang="en-US" altLang="zh-CN" sz="1200" b="0" i="0" kern="1200" dirty="0" smtClean="0">
                <a:solidFill>
                  <a:schemeClr val="tx1"/>
                </a:solidFill>
                <a:effectLst/>
                <a:latin typeface="+mn-lt"/>
                <a:ea typeface="+mn-ea"/>
                <a:cs typeface="+mn-cs"/>
              </a:rPr>
              <a:t>-DIP </a:t>
            </a:r>
            <a:r>
              <a:rPr lang="zh-CN" altLang="en-US" sz="1200" b="0" i="0" kern="1200" dirty="0" smtClean="0">
                <a:solidFill>
                  <a:schemeClr val="tx1"/>
                </a:solidFill>
                <a:effectLst/>
                <a:latin typeface="+mn-lt"/>
                <a:ea typeface="+mn-ea"/>
                <a:cs typeface="+mn-cs"/>
              </a:rPr>
              <a:t>依赖倒置原则</a:t>
            </a:r>
            <a:r>
              <a:rPr lang="en-US" altLang="zh-CN" sz="1200" b="0" i="0" kern="1200" dirty="0" smtClean="0">
                <a:solidFill>
                  <a:schemeClr val="tx1"/>
                </a:solidFill>
                <a:effectLst/>
                <a:latin typeface="+mn-lt"/>
                <a:ea typeface="+mn-ea"/>
                <a:cs typeface="+mn-cs"/>
              </a:rPr>
              <a:t>DRY </a:t>
            </a:r>
            <a:r>
              <a:rPr lang="zh-CN" altLang="en-US" sz="1200" b="0" i="0" kern="1200" dirty="0" smtClean="0">
                <a:solidFill>
                  <a:schemeClr val="tx1"/>
                </a:solidFill>
                <a:effectLst/>
                <a:latin typeface="+mn-lt"/>
                <a:ea typeface="+mn-ea"/>
                <a:cs typeface="+mn-cs"/>
              </a:rPr>
              <a:t>原则、</a:t>
            </a:r>
            <a:r>
              <a:rPr lang="en-US" altLang="zh-CN" sz="1200" b="0" i="0" kern="1200" dirty="0" smtClean="0">
                <a:solidFill>
                  <a:schemeClr val="tx1"/>
                </a:solidFill>
                <a:effectLst/>
                <a:latin typeface="+mn-lt"/>
                <a:ea typeface="+mn-ea"/>
                <a:cs typeface="+mn-cs"/>
              </a:rPr>
              <a:t>KISS </a:t>
            </a:r>
            <a:r>
              <a:rPr lang="zh-CN" altLang="en-US" sz="1200" b="0" i="0" kern="1200" dirty="0" smtClean="0">
                <a:solidFill>
                  <a:schemeClr val="tx1"/>
                </a:solidFill>
                <a:effectLst/>
                <a:latin typeface="+mn-lt"/>
                <a:ea typeface="+mn-ea"/>
                <a:cs typeface="+mn-cs"/>
              </a:rPr>
              <a:t>原则、</a:t>
            </a:r>
            <a:r>
              <a:rPr lang="en-US" altLang="zh-CN" sz="1200" b="0" i="0" kern="1200" dirty="0" smtClean="0">
                <a:solidFill>
                  <a:schemeClr val="tx1"/>
                </a:solidFill>
                <a:effectLst/>
                <a:latin typeface="+mn-lt"/>
                <a:ea typeface="+mn-ea"/>
                <a:cs typeface="+mn-cs"/>
              </a:rPr>
              <a:t>YAGNI </a:t>
            </a:r>
            <a:r>
              <a:rPr lang="zh-CN" altLang="en-US" sz="1200" b="0" i="0" kern="1200" dirty="0" smtClean="0">
                <a:solidFill>
                  <a:schemeClr val="tx1"/>
                </a:solidFill>
                <a:effectLst/>
                <a:latin typeface="+mn-lt"/>
                <a:ea typeface="+mn-ea"/>
                <a:cs typeface="+mn-cs"/>
              </a:rPr>
              <a:t>原则、</a:t>
            </a:r>
            <a:r>
              <a:rPr lang="en-US" altLang="zh-CN" sz="1200" b="0" i="0" kern="1200" dirty="0" smtClean="0">
                <a:solidFill>
                  <a:schemeClr val="tx1"/>
                </a:solidFill>
                <a:effectLst/>
                <a:latin typeface="+mn-lt"/>
                <a:ea typeface="+mn-ea"/>
                <a:cs typeface="+mn-cs"/>
              </a:rPr>
              <a:t>LOD </a:t>
            </a:r>
            <a:r>
              <a:rPr lang="zh-CN" altLang="en-US" sz="1200" b="0" i="0" kern="1200" dirty="0" smtClean="0">
                <a:solidFill>
                  <a:schemeClr val="tx1"/>
                </a:solidFill>
                <a:effectLst/>
                <a:latin typeface="+mn-lt"/>
                <a:ea typeface="+mn-ea"/>
                <a:cs typeface="+mn-cs"/>
              </a:rPr>
              <a:t>法则</a:t>
            </a:r>
            <a:endParaRPr lang="en-US" altLang="zh-CN" sz="1200" b="0" i="0" kern="1200" dirty="0" smtClean="0">
              <a:solidFill>
                <a:schemeClr val="tx1"/>
              </a:solidFill>
              <a:effectLst/>
              <a:latin typeface="+mn-lt"/>
              <a:ea typeface="+mn-ea"/>
              <a:cs typeface="+mn-cs"/>
            </a:endParaRPr>
          </a:p>
          <a:p>
            <a:r>
              <a:rPr lang="zh-CN" altLang="en-US" dirty="0" smtClean="0">
                <a:solidFill>
                  <a:srgbClr val="333333"/>
                </a:solidFill>
                <a:latin typeface="PingFang SC"/>
              </a:rPr>
              <a:t>面向对象编程是很多设计原则、设计模式等编码实现的基础。</a:t>
            </a:r>
            <a:endParaRPr lang="en-US" altLang="zh-CN" dirty="0" smtClean="0">
              <a:solidFill>
                <a:srgbClr val="333333"/>
              </a:solidFill>
              <a:latin typeface="PingFang SC"/>
            </a:endParaRPr>
          </a:p>
          <a:p>
            <a:r>
              <a:rPr lang="zh-CN" altLang="en-US" dirty="0" smtClean="0">
                <a:solidFill>
                  <a:srgbClr val="333333"/>
                </a:solidFill>
                <a:latin typeface="PingFang SC"/>
              </a:rPr>
              <a:t>设计原则是指导我们代码设计的一些经验总结，对于某些场景下，是否应该应用某种设计模式，具有指导意义。</a:t>
            </a:r>
            <a:endParaRPr lang="en-US" altLang="zh-CN" dirty="0" smtClean="0">
              <a:solidFill>
                <a:srgbClr val="333333"/>
              </a:solidFill>
              <a:latin typeface="PingFang SC"/>
            </a:endParaRPr>
          </a:p>
          <a:p>
            <a:r>
              <a:rPr lang="zh-CN" altLang="en-US" dirty="0" smtClean="0">
                <a:solidFill>
                  <a:srgbClr val="333333"/>
                </a:solidFill>
                <a:latin typeface="PingFang SC"/>
              </a:rPr>
              <a:t>设计模式是针对软件开发中经常遇到的一些设计问题，总结出来的一套解决方案或者设计思路。</a:t>
            </a:r>
            <a:endParaRPr lang="en-US" altLang="zh-CN" dirty="0" smtClean="0">
              <a:solidFill>
                <a:srgbClr val="333333"/>
              </a:solidFill>
              <a:latin typeface="PingFang SC"/>
            </a:endParaRPr>
          </a:p>
          <a:p>
            <a:r>
              <a:rPr lang="zh-CN" altLang="en-US" dirty="0" smtClean="0">
                <a:solidFill>
                  <a:srgbClr val="333333"/>
                </a:solidFill>
                <a:latin typeface="PingFang SC"/>
              </a:rPr>
              <a:t>编程规范相对于设计原则、设计模式，更加具体、更加偏重代码细节、更加能落地。持续的小重构依赖的理论基础主要就是编程规范。</a:t>
            </a:r>
            <a:endParaRPr lang="en-US" altLang="zh-CN" dirty="0" smtClean="0">
              <a:solidFill>
                <a:srgbClr val="333333"/>
              </a:solidFill>
              <a:latin typeface="PingFang SC"/>
            </a:endParaRPr>
          </a:p>
          <a:p>
            <a:r>
              <a:rPr lang="zh-CN" altLang="en-US" dirty="0" smtClean="0">
                <a:solidFill>
                  <a:srgbClr val="333333"/>
                </a:solidFill>
                <a:latin typeface="PingFang SC"/>
              </a:rPr>
              <a:t>重构作为保持代码质量不下降的有效手段，利用的就是面向对象、设计原则、设计模式、编码规范这些理论。</a:t>
            </a:r>
            <a:endParaRPr lang="zh-CN" altLang="en-US" dirty="0" smtClean="0"/>
          </a:p>
          <a:p>
            <a:endParaRPr lang="en-US" altLang="zh-CN" sz="1200" dirty="0" smtClean="0"/>
          </a:p>
          <a:p>
            <a:r>
              <a:rPr lang="zh-CN" altLang="en-US" sz="1200" dirty="0" smtClean="0"/>
              <a:t>学员互动：让学员表述一下，这几个概念的理解及关系</a:t>
            </a:r>
          </a:p>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11</a:t>
            </a:fld>
            <a:endParaRPr lang="zh-CN" altLang="en-US"/>
          </a:p>
        </p:txBody>
      </p:sp>
    </p:spTree>
    <p:extLst>
      <p:ext uri="{BB962C8B-B14F-4D97-AF65-F5344CB8AC3E}">
        <p14:creationId xmlns:p14="http://schemas.microsoft.com/office/powerpoint/2010/main" val="8841441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微软雅黑" panose="020B0503020204020204" pitchFamily="34" charset="-122"/>
                <a:ea typeface="微软雅黑" panose="020B0503020204020204" pitchFamily="34" charset="-122"/>
              </a:rPr>
              <a:t>讲师时间：</a:t>
            </a:r>
            <a:r>
              <a:rPr lang="en-US" altLang="zh-CN" sz="1200" dirty="0" smtClean="0">
                <a:latin typeface="微软雅黑" panose="020B0503020204020204" pitchFamily="34" charset="-122"/>
                <a:ea typeface="微软雅黑" panose="020B0503020204020204" pitchFamily="34" charset="-122"/>
              </a:rPr>
              <a:t>10-15</a:t>
            </a:r>
            <a:r>
              <a:rPr lang="zh-CN" altLang="en-US" sz="1200" dirty="0" smtClean="0">
                <a:latin typeface="微软雅黑" panose="020B0503020204020204" pitchFamily="34" charset="-122"/>
                <a:ea typeface="微软雅黑" panose="020B0503020204020204" pitchFamily="34" charset="-122"/>
              </a:rPr>
              <a:t>分钟</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讲师动作：帮助分析需求，包含非功能需求</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授课内容：</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对于公共服务平台来说，接口请求来自很多不同的系统（后面统称为调用方），比如各种金融产品的后端系统。在系统上线一段时间里，我们遇到了很多问题。比如，因为调用方代码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bug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、不正确地使用服务（比如启动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Job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调用接口获取数据）、业务上面的突发流量（比如促销活动），导致来自某个调用方的接口请求数突增，过度争用服务的线程资源，而来自其他调用方的接口请求，因此来不及响应而排队等待，导致接口请求的响应时间大幅增加，甚至出现超时。</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前面我们已经讲过一些需求分析的方法，比如画线框图、写用户用例、测试驱动开发等等。这里，我们借助用户用例和测试驱动开发的思想，先去思考，如果框架最终被开发出来之后，它会如何被使用。</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首先我们需要设置限流规则。为了做到在不修改代码的前提下修改规则，我们一般会把规则放到配置文件中（比如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XML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YAML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配置文件）。在集成了限流框架的应用启动的时候，限流框架会将限流规则，按照事先定义的语法，解析并加载到内存中。</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在接收到接口请求之后，应用会将请求发送给限流框架，限流框架会告诉应用，这个接口请求是允许继续处理，还是触发限流熔断。如果我们用代码来将这个过程表示出来的话，就是下面这个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Demo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的样子。如果项目使用的是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框架，我们可以利用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AOP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，把这段限流代码放在统一的切面中，在切面中拦截接口请求，解析出请求对应的调用方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APP ID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URL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，然后验证是否对此调用方的这个接口请求进行限流</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配置限流规则和提供编程接口（</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RateLimiter</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类）验证请求是否被限流。不过，作为通用的框架，除了功能性需求之外，非功能性需求也非常重要，有时候会决定一个框架的成败，比如，框架的易用性、扩展性、灵活性、性能、容错性等。</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易用性方面，我们希望限流规则的配置、编程接口的使用都很简单。我们希望提供各种不同的限流算法，比如基于内存的单机限流算法、基于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Redis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的分布式限流算法，能够让使用者自由选择。除此之外，因为大部分项目都是基于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开发的，我们还希望限流框架能非常方便地集成到使用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框架的项目中。扩展性、灵活性方面，我们希望能够灵活地扩展各种限流算法。同时，我们还希望支持不同格式（</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JSON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YAML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XML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等格式）、不同数据源（本地文件配置或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Zookeeper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集中配置等）的限流规则的配置方式。性能方面，因为每个接口请求都要被检查是否限流，这或多或少会增加接口请求的响应时间。而对于响应时间比较敏感的接口服务来说，我们要让限流框架尽可能低延迟，尽可能减少对接口请求本身响应时间的影响。容错性方面，接入限流框架是为了提高系统的可用性、稳定性，不能因为限流框架的异常，反过来影响到服务本身的可用性。所以，限流框架要有高度的容错性。比如，分布式限流算法依赖集中存储器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Redis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。如果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Redis</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挂掉了，限流逻辑无法正常运行，这个时候业务接口也要能正常服务才行。</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学员互动：</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分析和题目会打印出来。</a:t>
            </a: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1DA8EAF9-8BF4-4683-AE95-C77737E48A63}" type="slidenum">
              <a:rPr lang="zh-CN" altLang="en-US" smtClean="0"/>
              <a:t>93</a:t>
            </a:fld>
            <a:endParaRPr lang="zh-CN" altLang="en-US"/>
          </a:p>
        </p:txBody>
      </p:sp>
    </p:spTree>
    <p:extLst>
      <p:ext uri="{BB962C8B-B14F-4D97-AF65-F5344CB8AC3E}">
        <p14:creationId xmlns:p14="http://schemas.microsoft.com/office/powerpoint/2010/main" val="22019500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A8EAF9-8BF4-4683-AE95-C77737E48A63}" type="slidenum">
              <a:rPr lang="zh-CN" altLang="en-US" smtClean="0"/>
              <a:t>94</a:t>
            </a:fld>
            <a:endParaRPr lang="zh-CN" altLang="en-US"/>
          </a:p>
        </p:txBody>
      </p:sp>
    </p:spTree>
    <p:extLst>
      <p:ext uri="{BB962C8B-B14F-4D97-AF65-F5344CB8AC3E}">
        <p14:creationId xmlns:p14="http://schemas.microsoft.com/office/powerpoint/2010/main" val="9877844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3E5D6C8-315B-42B6-B545-C53949A255F9}" type="slidenum">
              <a:rPr lang="zh-CN" altLang="en-US" smtClean="0">
                <a:solidFill>
                  <a:prstClr val="black"/>
                </a:solidFill>
              </a:rPr>
              <a:pPr/>
              <a:t>95</a:t>
            </a:fld>
            <a:endParaRPr lang="zh-CN" altLang="en-US">
              <a:solidFill>
                <a:prstClr val="black"/>
              </a:solidFill>
            </a:endParaRPr>
          </a:p>
        </p:txBody>
      </p:sp>
    </p:spTree>
    <p:extLst>
      <p:ext uri="{BB962C8B-B14F-4D97-AF65-F5344CB8AC3E}">
        <p14:creationId xmlns:p14="http://schemas.microsoft.com/office/powerpoint/2010/main" val="15678271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32EC6B-B6D6-44C5-9987-ED66F116B7E3}" type="slidenum">
              <a:rPr lang="zh-CN" altLang="en-US" smtClean="0"/>
              <a:t>97</a:t>
            </a:fld>
            <a:endParaRPr lang="zh-CN" altLang="en-US"/>
          </a:p>
        </p:txBody>
      </p:sp>
    </p:spTree>
    <p:extLst>
      <p:ext uri="{BB962C8B-B14F-4D97-AF65-F5344CB8AC3E}">
        <p14:creationId xmlns:p14="http://schemas.microsoft.com/office/powerpoint/2010/main" val="193511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0A93D-9572-4883-973B-ECAF431D4803}" type="slidenum">
              <a:rPr lang="zh-CN" altLang="en-US" smtClean="0"/>
              <a:t>‹#›</a:t>
            </a:fld>
            <a:endParaRPr lang="zh-CN" altLang="en-US"/>
          </a:p>
        </p:txBody>
      </p:sp>
      <p:sp>
        <p:nvSpPr>
          <p:cNvPr id="7" name="矩形 6"/>
          <p:cNvSpPr/>
          <p:nvPr userDrawn="1"/>
        </p:nvSpPr>
        <p:spPr>
          <a:xfrm>
            <a:off x="504372" y="6356350"/>
            <a:ext cx="1863011" cy="276999"/>
          </a:xfrm>
          <a:prstGeom prst="rect">
            <a:avLst/>
          </a:prstGeom>
        </p:spPr>
        <p:txBody>
          <a:bodyPr wrap="none">
            <a:spAutoFit/>
          </a:bodyPr>
          <a:lstStyle/>
          <a:p>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——2021</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智</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享计划</a:t>
            </a: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007256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33000410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solidFill>
                <a:srgbClr val="EFEFEF">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EFEFEF">
                  <a:tint val="75000"/>
                </a:srgbClr>
              </a:solidFill>
            </a:endParaRPr>
          </a:p>
        </p:txBody>
      </p:sp>
      <p:sp>
        <p:nvSpPr>
          <p:cNvPr id="6" name="灯片编号占位符 5"/>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357520568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solidFill>
                <a:srgbClr val="EFEFEF">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EFEFEF">
                  <a:tint val="75000"/>
                </a:srgbClr>
              </a:solidFill>
            </a:endParaRPr>
          </a:p>
        </p:txBody>
      </p:sp>
      <p:sp>
        <p:nvSpPr>
          <p:cNvPr id="6" name="灯片编号占位符 5"/>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40834062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solidFill>
                <a:srgbClr val="EFEFEF">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EFEFEF">
                  <a:tint val="75000"/>
                </a:srgbClr>
              </a:solidFill>
            </a:endParaRPr>
          </a:p>
        </p:txBody>
      </p:sp>
      <p:sp>
        <p:nvSpPr>
          <p:cNvPr id="6" name="灯片编号占位符 5"/>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19866203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solidFill>
                <a:srgbClr val="EFEFEF">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EFEFEF">
                  <a:tint val="75000"/>
                </a:srgbClr>
              </a:solidFill>
            </a:endParaRPr>
          </a:p>
        </p:txBody>
      </p:sp>
      <p:sp>
        <p:nvSpPr>
          <p:cNvPr id="7" name="灯片编号占位符 6"/>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3745900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solidFill>
                <a:srgbClr val="EFEFEF">
                  <a:tint val="75000"/>
                </a:srgbClr>
              </a:solidFill>
            </a:endParaRPr>
          </a:p>
        </p:txBody>
      </p:sp>
      <p:sp>
        <p:nvSpPr>
          <p:cNvPr id="8" name="页脚占位符 7"/>
          <p:cNvSpPr>
            <a:spLocks noGrp="1"/>
          </p:cNvSpPr>
          <p:nvPr>
            <p:ph type="ftr" sz="quarter" idx="11"/>
          </p:nvPr>
        </p:nvSpPr>
        <p:spPr/>
        <p:txBody>
          <a:bodyPr/>
          <a:lstStyle/>
          <a:p>
            <a:endParaRPr lang="zh-CN" altLang="en-US">
              <a:solidFill>
                <a:srgbClr val="EFEFEF">
                  <a:tint val="75000"/>
                </a:srgbClr>
              </a:solidFill>
            </a:endParaRPr>
          </a:p>
        </p:txBody>
      </p:sp>
      <p:sp>
        <p:nvSpPr>
          <p:cNvPr id="9" name="灯片编号占位符 8"/>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566145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solidFill>
                <a:srgbClr val="EFEFE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EFEFEF">
                  <a:tint val="75000"/>
                </a:srgbClr>
              </a:solidFill>
            </a:endParaRPr>
          </a:p>
        </p:txBody>
      </p:sp>
      <p:sp>
        <p:nvSpPr>
          <p:cNvPr id="5" name="灯片编号占位符 4"/>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9596276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srgbClr val="EFEFEF">
                  <a:tint val="75000"/>
                </a:srgbClr>
              </a:solidFill>
            </a:endParaRPr>
          </a:p>
        </p:txBody>
      </p:sp>
      <p:sp>
        <p:nvSpPr>
          <p:cNvPr id="3" name="页脚占位符 2"/>
          <p:cNvSpPr>
            <a:spLocks noGrp="1"/>
          </p:cNvSpPr>
          <p:nvPr>
            <p:ph type="ftr" sz="quarter" idx="11"/>
          </p:nvPr>
        </p:nvSpPr>
        <p:spPr/>
        <p:txBody>
          <a:bodyPr/>
          <a:lstStyle/>
          <a:p>
            <a:endParaRPr lang="zh-CN" altLang="en-US">
              <a:solidFill>
                <a:srgbClr val="EFEFEF">
                  <a:tint val="75000"/>
                </a:srgbClr>
              </a:solidFill>
            </a:endParaRPr>
          </a:p>
        </p:txBody>
      </p:sp>
      <p:sp>
        <p:nvSpPr>
          <p:cNvPr id="4" name="灯片编号占位符 3"/>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grpSp>
        <p:nvGrpSpPr>
          <p:cNvPr id="12" name="组合 11"/>
          <p:cNvGrpSpPr/>
          <p:nvPr userDrawn="1"/>
        </p:nvGrpSpPr>
        <p:grpSpPr>
          <a:xfrm>
            <a:off x="2964111" y="2281900"/>
            <a:ext cx="5434298" cy="1627601"/>
            <a:chOff x="2964111" y="2281900"/>
            <a:chExt cx="5434298" cy="1627601"/>
          </a:xfrm>
        </p:grpSpPr>
        <p:sp>
          <p:nvSpPr>
            <p:cNvPr id="13" name="矩形 12"/>
            <p:cNvSpPr/>
            <p:nvPr/>
          </p:nvSpPr>
          <p:spPr>
            <a:xfrm>
              <a:off x="4197624" y="3352788"/>
              <a:ext cx="4154659" cy="499624"/>
            </a:xfrm>
            <a:prstGeom prst="rect">
              <a:avLst/>
            </a:prstGeom>
          </p:spPr>
          <p:txBody>
            <a:bodyPr wrap="square">
              <a:spAutoFit/>
            </a:bodyPr>
            <a:lstStyle/>
            <a:p>
              <a:pPr algn="ctr">
                <a:lnSpc>
                  <a:spcPct val="150000"/>
                </a:lnSpc>
              </a:pPr>
              <a:r>
                <a:rPr lang="zh-CN" altLang="en-US" sz="2000" b="1" dirty="0" smtClean="0">
                  <a:solidFill>
                    <a:srgbClr val="07F901"/>
                  </a:solidFill>
                  <a:latin typeface="微软雅黑" panose="020B0503020204020204" pitchFamily="34" charset="-122"/>
                  <a:ea typeface="微软雅黑" panose="020B0503020204020204" pitchFamily="34" charset="-122"/>
                </a:rPr>
                <a:t>打造</a:t>
              </a:r>
              <a:r>
                <a:rPr lang="zh-CN" altLang="en-US" sz="2000" b="1" dirty="0">
                  <a:solidFill>
                    <a:srgbClr val="07F901"/>
                  </a:solidFill>
                  <a:latin typeface="微软雅黑" panose="020B0503020204020204" pitchFamily="34" charset="-122"/>
                  <a:ea typeface="微软雅黑" panose="020B0503020204020204" pitchFamily="34" charset="-122"/>
                </a:rPr>
                <a:t>共享</a:t>
              </a:r>
              <a:r>
                <a:rPr lang="zh-CN" altLang="en-US" sz="2000" b="1" dirty="0" smtClean="0">
                  <a:solidFill>
                    <a:srgbClr val="07F901"/>
                  </a:solidFill>
                  <a:latin typeface="微软雅黑" panose="020B0503020204020204" pitchFamily="34" charset="-122"/>
                  <a:ea typeface="微软雅黑" panose="020B0503020204020204" pitchFamily="34" charset="-122"/>
                </a:rPr>
                <a:t>平台</a:t>
              </a:r>
              <a:r>
                <a:rPr lang="en-US" altLang="zh-CN" sz="2000" b="1" dirty="0">
                  <a:solidFill>
                    <a:srgbClr val="07F901"/>
                  </a:solidFill>
                  <a:latin typeface="微软雅黑" panose="020B0503020204020204" pitchFamily="34" charset="-122"/>
                  <a:ea typeface="微软雅黑" panose="020B0503020204020204" pitchFamily="34" charset="-122"/>
                </a:rPr>
                <a:t> </a:t>
              </a:r>
              <a:r>
                <a:rPr lang="en-US" altLang="zh-CN" sz="2000" b="1" dirty="0" smtClean="0">
                  <a:solidFill>
                    <a:srgbClr val="07F901"/>
                  </a:solidFill>
                  <a:latin typeface="微软雅黑" panose="020B0503020204020204" pitchFamily="34" charset="-122"/>
                  <a:ea typeface="微软雅黑" panose="020B0503020204020204" pitchFamily="34" charset="-122"/>
                </a:rPr>
                <a:t> </a:t>
              </a:r>
              <a:r>
                <a:rPr lang="zh-CN" altLang="en-US" sz="2000" b="1" dirty="0" smtClean="0">
                  <a:solidFill>
                    <a:srgbClr val="07F901"/>
                  </a:solidFill>
                  <a:latin typeface="微软雅黑" panose="020B0503020204020204" pitchFamily="34" charset="-122"/>
                  <a:ea typeface="微软雅黑" panose="020B0503020204020204" pitchFamily="34" charset="-122"/>
                </a:rPr>
                <a:t>传承优秀基因</a:t>
              </a:r>
              <a:endParaRPr lang="zh-CN" altLang="en-US" sz="2000" b="1" dirty="0">
                <a:solidFill>
                  <a:srgbClr val="07F90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3898981" y="2281900"/>
              <a:ext cx="4499428" cy="1015663"/>
            </a:xfrm>
            <a:prstGeom prst="rect">
              <a:avLst/>
            </a:prstGeom>
            <a:noFill/>
          </p:spPr>
          <p:txBody>
            <a:bodyPr wrap="square" rtlCol="0">
              <a:spAutoFit/>
            </a:bodyPr>
            <a:lstStyle/>
            <a:p>
              <a:pPr algn="ctr"/>
              <a:r>
                <a:rPr lang="en-US" altLang="zh-CN" sz="6000" b="1" dirty="0" smtClean="0">
                  <a:solidFill>
                    <a:srgbClr val="595757"/>
                  </a:solidFill>
                  <a:latin typeface="微软雅黑" panose="020B0503020204020204" pitchFamily="34" charset="-122"/>
                  <a:ea typeface="微软雅黑" panose="020B0503020204020204" pitchFamily="34" charset="-122"/>
                </a:rPr>
                <a:t>Thanks</a:t>
              </a:r>
              <a:endParaRPr lang="zh-CN" altLang="en-US" sz="6000" b="1" dirty="0">
                <a:solidFill>
                  <a:srgbClr val="595757"/>
                </a:solidFill>
                <a:latin typeface="微软雅黑" panose="020B0503020204020204" pitchFamily="34" charset="-122"/>
                <a:ea typeface="微软雅黑" panose="020B0503020204020204" pitchFamily="34" charset="-122"/>
              </a:endParaRPr>
            </a:p>
          </p:txBody>
        </p:sp>
        <p:sp>
          <p:nvSpPr>
            <p:cNvPr id="15" name="矩形 14"/>
            <p:cNvSpPr/>
            <p:nvPr/>
          </p:nvSpPr>
          <p:spPr>
            <a:xfrm>
              <a:off x="2964111" y="3386281"/>
              <a:ext cx="1616148" cy="523220"/>
            </a:xfrm>
            <a:prstGeom prst="rect">
              <a:avLst/>
            </a:prstGeom>
            <a:ln>
              <a:solidFill>
                <a:srgbClr val="07F901"/>
              </a:solidFill>
            </a:ln>
          </p:spPr>
          <p:txBody>
            <a:bodyPr wrap="square">
              <a:spAutoFit/>
            </a:bodyPr>
            <a:lstStyle/>
            <a:p>
              <a:pPr algn="ctr"/>
              <a:r>
                <a:rPr lang="zh-CN" altLang="en-US" sz="2800" b="1" dirty="0" smtClean="0">
                  <a:solidFill>
                    <a:srgbClr val="595757"/>
                  </a:solidFill>
                  <a:latin typeface="微软雅黑" panose="020B0503020204020204" pitchFamily="34" charset="-122"/>
                  <a:ea typeface="微软雅黑" panose="020B0503020204020204" pitchFamily="34" charset="-122"/>
                </a:rPr>
                <a:t>智</a:t>
              </a:r>
              <a:r>
                <a:rPr lang="zh-CN" altLang="en-US" sz="1800" b="1" dirty="0" smtClean="0">
                  <a:solidFill>
                    <a:srgbClr val="595757"/>
                  </a:solidFill>
                  <a:latin typeface="微软雅黑" panose="020B0503020204020204" pitchFamily="34" charset="-122"/>
                  <a:ea typeface="微软雅黑" panose="020B0503020204020204" pitchFamily="34" charset="-122"/>
                </a:rPr>
                <a:t>●</a:t>
              </a:r>
              <a:r>
                <a:rPr lang="zh-CN" altLang="en-US" sz="2800" b="1" dirty="0" smtClean="0">
                  <a:solidFill>
                    <a:srgbClr val="595757"/>
                  </a:solidFill>
                  <a:latin typeface="微软雅黑" panose="020B0503020204020204" pitchFamily="34" charset="-122"/>
                  <a:ea typeface="微软雅黑" panose="020B0503020204020204" pitchFamily="34" charset="-122"/>
                </a:rPr>
                <a:t>享</a:t>
              </a:r>
              <a:endParaRPr lang="zh-CN" altLang="en-US" sz="3600" b="1" dirty="0">
                <a:solidFill>
                  <a:srgbClr val="595757"/>
                </a:solidFill>
                <a:latin typeface="微软雅黑" panose="020B0503020204020204" pitchFamily="34" charset="-122"/>
                <a:ea typeface="微软雅黑" panose="020B0503020204020204" pitchFamily="34" charset="-122"/>
              </a:endParaRPr>
            </a:p>
          </p:txBody>
        </p:sp>
      </p:grpSp>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0606" y="5160889"/>
            <a:ext cx="2466977" cy="1709848"/>
          </a:xfrm>
          <a:prstGeom prst="rect">
            <a:avLst/>
          </a:prstGeom>
        </p:spPr>
      </p:pic>
      <p:pic>
        <p:nvPicPr>
          <p:cNvPr id="17" name="图片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1899" y="5158046"/>
            <a:ext cx="2468833" cy="1714468"/>
          </a:xfrm>
          <a:prstGeom prst="rect">
            <a:avLst/>
          </a:prstGeom>
        </p:spPr>
      </p:pic>
      <p:pic>
        <p:nvPicPr>
          <p:cNvPr id="18" name="图片 17"/>
          <p:cNvPicPr>
            <a:picLocks noChangeAspect="1"/>
          </p:cNvPicPr>
          <p:nvPr userDrawn="1"/>
        </p:nvPicPr>
        <p:blipFill rotWithShape="1">
          <a:blip r:embed="rId4">
            <a:extLst>
              <a:ext uri="{28A0092B-C50C-407E-A947-70E740481C1C}">
                <a14:useLocalDpi xmlns:a14="http://schemas.microsoft.com/office/drawing/2010/main" val="0"/>
              </a:ext>
            </a:extLst>
          </a:blip>
          <a:srcRect t="68826"/>
          <a:stretch/>
        </p:blipFill>
        <p:spPr>
          <a:xfrm>
            <a:off x="5434837" y="6235699"/>
            <a:ext cx="1742834" cy="245481"/>
          </a:xfrm>
          <a:prstGeom prst="rect">
            <a:avLst/>
          </a:prstGeom>
        </p:spPr>
      </p:pic>
      <p:pic>
        <p:nvPicPr>
          <p:cNvPr id="19" name="图片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46018" y="5945680"/>
            <a:ext cx="1191291" cy="259633"/>
          </a:xfrm>
          <a:prstGeom prst="rect">
            <a:avLst/>
          </a:prstGeom>
        </p:spPr>
      </p:pic>
    </p:spTree>
    <p:extLst>
      <p:ext uri="{BB962C8B-B14F-4D97-AF65-F5344CB8AC3E}">
        <p14:creationId xmlns:p14="http://schemas.microsoft.com/office/powerpoint/2010/main" val="4654311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500"/>
                                  </p:stCondLst>
                                  <p:childTnLst>
                                    <p:animScale>
                                      <p:cBhvr>
                                        <p:cTn id="6" dur="2000" fill="hold"/>
                                        <p:tgtEl>
                                          <p:spTgt spid="17"/>
                                        </p:tgtEl>
                                      </p:cBhvr>
                                      <p:by x="150000" y="150000"/>
                                    </p:animScale>
                                  </p:childTnLst>
                                </p:cTn>
                              </p:par>
                              <p:par>
                                <p:cTn id="7" presetID="10" presetClass="exit" presetSubtype="0" fill="hold" nodeType="withEffect">
                                  <p:stCondLst>
                                    <p:cond delay="500"/>
                                  </p:stCondLst>
                                  <p:childTnLst>
                                    <p:animEffect transition="out" filter="fade">
                                      <p:cBhvr>
                                        <p:cTn id="8" dur="2000"/>
                                        <p:tgtEl>
                                          <p:spTgt spid="17"/>
                                        </p:tgtEl>
                                      </p:cBhvr>
                                    </p:animEffect>
                                    <p:set>
                                      <p:cBhvr>
                                        <p:cTn id="9" dur="1" fill="hold">
                                          <p:stCondLst>
                                            <p:cond delay="1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solidFill>
                <a:srgbClr val="EFEFEF">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EFEFEF">
                  <a:tint val="75000"/>
                </a:srgbClr>
              </a:solidFill>
            </a:endParaRPr>
          </a:p>
        </p:txBody>
      </p:sp>
      <p:sp>
        <p:nvSpPr>
          <p:cNvPr id="7" name="灯片编号占位符 6"/>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327704442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solidFill>
                <a:srgbClr val="EFEFEF">
                  <a:tint val="75000"/>
                </a:srgbClr>
              </a:solidFill>
            </a:endParaRPr>
          </a:p>
        </p:txBody>
      </p:sp>
      <p:sp>
        <p:nvSpPr>
          <p:cNvPr id="6" name="页脚占位符 5"/>
          <p:cNvSpPr>
            <a:spLocks noGrp="1"/>
          </p:cNvSpPr>
          <p:nvPr>
            <p:ph type="ftr" sz="quarter" idx="11"/>
          </p:nvPr>
        </p:nvSpPr>
        <p:spPr/>
        <p:txBody>
          <a:bodyPr/>
          <a:lstStyle/>
          <a:p>
            <a:endParaRPr lang="zh-CN" altLang="en-US">
              <a:solidFill>
                <a:srgbClr val="EFEFEF">
                  <a:tint val="75000"/>
                </a:srgbClr>
              </a:solidFill>
            </a:endParaRPr>
          </a:p>
        </p:txBody>
      </p:sp>
      <p:sp>
        <p:nvSpPr>
          <p:cNvPr id="7" name="灯片编号占位符 6"/>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6900909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3612418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solidFill>
                <a:srgbClr val="EFEFEF">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EFEFEF">
                  <a:tint val="75000"/>
                </a:srgbClr>
              </a:solidFill>
            </a:endParaRPr>
          </a:p>
        </p:txBody>
      </p:sp>
      <p:sp>
        <p:nvSpPr>
          <p:cNvPr id="6" name="灯片编号占位符 5"/>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16011562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solidFill>
                <a:srgbClr val="EFEFEF">
                  <a:tint val="75000"/>
                </a:srgbClr>
              </a:solidFill>
            </a:endParaRPr>
          </a:p>
        </p:txBody>
      </p:sp>
      <p:sp>
        <p:nvSpPr>
          <p:cNvPr id="5" name="页脚占位符 4"/>
          <p:cNvSpPr>
            <a:spLocks noGrp="1"/>
          </p:cNvSpPr>
          <p:nvPr>
            <p:ph type="ftr" sz="quarter" idx="11"/>
          </p:nvPr>
        </p:nvSpPr>
        <p:spPr/>
        <p:txBody>
          <a:bodyPr/>
          <a:lstStyle/>
          <a:p>
            <a:endParaRPr lang="zh-CN" altLang="en-US">
              <a:solidFill>
                <a:srgbClr val="EFEFEF">
                  <a:tint val="75000"/>
                </a:srgbClr>
              </a:solidFill>
            </a:endParaRPr>
          </a:p>
        </p:txBody>
      </p:sp>
      <p:sp>
        <p:nvSpPr>
          <p:cNvPr id="6" name="灯片编号占位符 5"/>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30648320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11" name="日期占位符 3"/>
          <p:cNvSpPr txBox="1">
            <a:spLocks/>
          </p:cNvSpPr>
          <p:nvPr userDrawn="1"/>
        </p:nvSpPr>
        <p:spPr>
          <a:xfrm>
            <a:off x="330200" y="6376104"/>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chemeClr val="bg1">
                    <a:lumMod val="50000"/>
                  </a:schemeClr>
                </a:solidFill>
                <a:latin typeface="微软雅黑" panose="020B0503020204020204" pitchFamily="34" charset="-122"/>
                <a:ea typeface="微软雅黑" panose="020B0503020204020204" pitchFamily="34" charset="-122"/>
              </a:rPr>
              <a:t>——2021</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智</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享计划</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userDrawn="1"/>
        </p:nvGrpSpPr>
        <p:grpSpPr>
          <a:xfrm>
            <a:off x="0" y="-1"/>
            <a:ext cx="12192000" cy="6865032"/>
            <a:chOff x="26183" y="-7032"/>
            <a:chExt cx="12261066" cy="6865032"/>
          </a:xfrm>
        </p:grpSpPr>
        <p:pic>
          <p:nvPicPr>
            <p:cNvPr id="23" name="Picture 2" descr="C:\Users\INA~1.QIA\AppData\Local\Temp\6de78ce4-0c59-4e35-a392-1ca68a2a3ad6.tmp"/>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1581" b="8669"/>
            <a:stretch/>
          </p:blipFill>
          <p:spPr bwMode="auto">
            <a:xfrm>
              <a:off x="26183" y="-7032"/>
              <a:ext cx="12261066" cy="4621987"/>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userDrawn="1"/>
          </p:nvSpPr>
          <p:spPr>
            <a:xfrm>
              <a:off x="26183" y="2075235"/>
              <a:ext cx="12261066" cy="2514601"/>
            </a:xfrm>
            <a:prstGeom prst="rect">
              <a:avLst/>
            </a:prstGeom>
            <a:solidFill>
              <a:srgbClr val="FFFFFF">
                <a:alpha val="85882"/>
              </a:srgbClr>
            </a:solidFill>
            <a:ln>
              <a:solidFill>
                <a:schemeClr val="bg1">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25" name="组合 24"/>
            <p:cNvGrpSpPr/>
            <p:nvPr userDrawn="1"/>
          </p:nvGrpSpPr>
          <p:grpSpPr>
            <a:xfrm>
              <a:off x="5056422" y="5589491"/>
              <a:ext cx="1828204" cy="1268509"/>
              <a:chOff x="4051870" y="5196756"/>
              <a:chExt cx="1828204" cy="1268509"/>
            </a:xfrm>
          </p:grpSpPr>
          <p:pic>
            <p:nvPicPr>
              <p:cNvPr id="26" name="图片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54795" y="5200174"/>
                <a:ext cx="1825279" cy="1265091"/>
              </a:xfrm>
              <a:prstGeom prst="rect">
                <a:avLst/>
              </a:prstGeom>
            </p:spPr>
          </p:pic>
          <p:pic>
            <p:nvPicPr>
              <p:cNvPr id="27" name="图片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51870" y="5196756"/>
                <a:ext cx="1826652" cy="1268509"/>
              </a:xfrm>
              <a:prstGeom prst="rect">
                <a:avLst/>
              </a:prstGeom>
            </p:spPr>
          </p:pic>
          <p:pic>
            <p:nvPicPr>
              <p:cNvPr id="28" name="图片 27"/>
              <p:cNvPicPr>
                <a:picLocks noChangeAspect="1"/>
              </p:cNvPicPr>
              <p:nvPr userDrawn="1"/>
            </p:nvPicPr>
            <p:blipFill rotWithShape="1">
              <a:blip r:embed="rId5">
                <a:extLst>
                  <a:ext uri="{28A0092B-C50C-407E-A947-70E740481C1C}">
                    <a14:useLocalDpi xmlns:a14="http://schemas.microsoft.com/office/drawing/2010/main" val="0"/>
                  </a:ext>
                </a:extLst>
              </a:blip>
              <a:srcRect t="65979"/>
              <a:stretch/>
            </p:blipFill>
            <p:spPr>
              <a:xfrm>
                <a:off x="4341435" y="6061919"/>
                <a:ext cx="1289497" cy="198214"/>
              </a:xfrm>
              <a:prstGeom prst="rect">
                <a:avLst/>
              </a:prstGeom>
            </p:spPr>
          </p:pic>
        </p:grpSp>
      </p:grpSp>
      <p:pic>
        <p:nvPicPr>
          <p:cNvPr id="29" name="图片 2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479398" y="6161523"/>
            <a:ext cx="984576" cy="214581"/>
          </a:xfrm>
          <a:prstGeom prst="rect">
            <a:avLst/>
          </a:prstGeom>
        </p:spPr>
      </p:pic>
    </p:spTree>
    <p:extLst>
      <p:ext uri="{BB962C8B-B14F-4D97-AF65-F5344CB8AC3E}">
        <p14:creationId xmlns:p14="http://schemas.microsoft.com/office/powerpoint/2010/main" val="3353917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4271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1647462" y="2286531"/>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
        <p:nvSpPr>
          <p:cNvPr id="14" name="Picture Placeholder 13"/>
          <p:cNvSpPr>
            <a:spLocks noGrp="1"/>
          </p:cNvSpPr>
          <p:nvPr>
            <p:ph type="pic" sz="quarter" idx="11"/>
          </p:nvPr>
        </p:nvSpPr>
        <p:spPr>
          <a:xfrm>
            <a:off x="4622157" y="1776319"/>
            <a:ext cx="2947687" cy="3419316"/>
          </a:xfrm>
          <a:custGeom>
            <a:avLst/>
            <a:gdLst>
              <a:gd name="connsiteX0" fmla="*/ 1473843 w 2947686"/>
              <a:gd name="connsiteY0" fmla="*/ 0 h 3419316"/>
              <a:gd name="connsiteX1" fmla="*/ 2947686 w 2947686"/>
              <a:gd name="connsiteY1" fmla="*/ 736922 h 3419316"/>
              <a:gd name="connsiteX2" fmla="*/ 2947686 w 2947686"/>
              <a:gd name="connsiteY2" fmla="*/ 2682394 h 3419316"/>
              <a:gd name="connsiteX3" fmla="*/ 1473843 w 2947686"/>
              <a:gd name="connsiteY3" fmla="*/ 3419316 h 3419316"/>
              <a:gd name="connsiteX4" fmla="*/ 0 w 2947686"/>
              <a:gd name="connsiteY4" fmla="*/ 2682394 h 3419316"/>
              <a:gd name="connsiteX5" fmla="*/ 0 w 2947686"/>
              <a:gd name="connsiteY5" fmla="*/ 736922 h 34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7686" h="3419316">
                <a:moveTo>
                  <a:pt x="1473843" y="0"/>
                </a:moveTo>
                <a:lnTo>
                  <a:pt x="2947686" y="736922"/>
                </a:lnTo>
                <a:lnTo>
                  <a:pt x="2947686" y="2682394"/>
                </a:lnTo>
                <a:lnTo>
                  <a:pt x="1473843" y="3419316"/>
                </a:lnTo>
                <a:lnTo>
                  <a:pt x="0" y="2682394"/>
                </a:lnTo>
                <a:lnTo>
                  <a:pt x="0" y="736922"/>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8476525" y="2286531"/>
            <a:ext cx="2068012" cy="2398892"/>
          </a:xfrm>
          <a:custGeom>
            <a:avLst/>
            <a:gdLst>
              <a:gd name="connsiteX0" fmla="*/ 1034006 w 2068012"/>
              <a:gd name="connsiteY0" fmla="*/ 0 h 2398892"/>
              <a:gd name="connsiteX1" fmla="*/ 2068012 w 2068012"/>
              <a:gd name="connsiteY1" fmla="*/ 517003 h 2398892"/>
              <a:gd name="connsiteX2" fmla="*/ 2068012 w 2068012"/>
              <a:gd name="connsiteY2" fmla="*/ 1881889 h 2398892"/>
              <a:gd name="connsiteX3" fmla="*/ 1034006 w 2068012"/>
              <a:gd name="connsiteY3" fmla="*/ 2398892 h 2398892"/>
              <a:gd name="connsiteX4" fmla="*/ 0 w 2068012"/>
              <a:gd name="connsiteY4" fmla="*/ 1881889 h 2398892"/>
              <a:gd name="connsiteX5" fmla="*/ 0 w 2068012"/>
              <a:gd name="connsiteY5" fmla="*/ 517003 h 239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8012" h="2398892">
                <a:moveTo>
                  <a:pt x="1034006" y="0"/>
                </a:moveTo>
                <a:lnTo>
                  <a:pt x="2068012" y="517003"/>
                </a:lnTo>
                <a:lnTo>
                  <a:pt x="2068012" y="1881889"/>
                </a:lnTo>
                <a:lnTo>
                  <a:pt x="1034006" y="2398892"/>
                </a:lnTo>
                <a:lnTo>
                  <a:pt x="0" y="1881889"/>
                </a:lnTo>
                <a:lnTo>
                  <a:pt x="0" y="517003"/>
                </a:lnTo>
                <a:close/>
              </a:path>
            </a:pathLst>
          </a:custGeom>
        </p:spPr>
        <p:txBody>
          <a:bodyPr wrap="square">
            <a:noAutofit/>
          </a:bodyPr>
          <a:lstStyle/>
          <a:p>
            <a:endParaRPr lang="en-US"/>
          </a:p>
        </p:txBody>
      </p:sp>
    </p:spTree>
    <p:extLst>
      <p:ext uri="{BB962C8B-B14F-4D97-AF65-F5344CB8AC3E}">
        <p14:creationId xmlns:p14="http://schemas.microsoft.com/office/powerpoint/2010/main" val="1656128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ítulo y objetos">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2351584" y="1604798"/>
            <a:ext cx="1727200" cy="1729316"/>
          </a:xfrm>
          <a:prstGeom prst="rect">
            <a:avLst/>
          </a:prstGeom>
        </p:spPr>
        <p:txBody>
          <a:bodyPr/>
          <a:lstStyle/>
          <a:p>
            <a:endParaRPr lang="zh-CN" altLang="en-US" dirty="0"/>
          </a:p>
        </p:txBody>
      </p:sp>
      <p:sp>
        <p:nvSpPr>
          <p:cNvPr id="5" name="图片占位符 3"/>
          <p:cNvSpPr>
            <a:spLocks noGrp="1"/>
          </p:cNvSpPr>
          <p:nvPr>
            <p:ph type="pic" sz="quarter" idx="11"/>
          </p:nvPr>
        </p:nvSpPr>
        <p:spPr>
          <a:xfrm>
            <a:off x="4559829" y="1604798"/>
            <a:ext cx="1727200" cy="1729316"/>
          </a:xfrm>
          <a:prstGeom prst="rect">
            <a:avLst/>
          </a:prstGeom>
        </p:spPr>
        <p:txBody>
          <a:bodyPr/>
          <a:lstStyle/>
          <a:p>
            <a:endParaRPr lang="zh-CN" altLang="en-US"/>
          </a:p>
        </p:txBody>
      </p:sp>
      <p:sp>
        <p:nvSpPr>
          <p:cNvPr id="6" name="图片占位符 3"/>
          <p:cNvSpPr>
            <a:spLocks noGrp="1"/>
          </p:cNvSpPr>
          <p:nvPr>
            <p:ph type="pic" sz="quarter" idx="12"/>
          </p:nvPr>
        </p:nvSpPr>
        <p:spPr>
          <a:xfrm>
            <a:off x="6576053" y="1604798"/>
            <a:ext cx="1727200" cy="1729316"/>
          </a:xfrm>
          <a:prstGeom prst="rect">
            <a:avLst/>
          </a:prstGeom>
        </p:spPr>
        <p:txBody>
          <a:bodyPr/>
          <a:lstStyle/>
          <a:p>
            <a:endParaRPr lang="zh-CN" altLang="en-US"/>
          </a:p>
        </p:txBody>
      </p:sp>
      <p:sp>
        <p:nvSpPr>
          <p:cNvPr id="7" name="图片占位符 3"/>
          <p:cNvSpPr>
            <a:spLocks noGrp="1"/>
          </p:cNvSpPr>
          <p:nvPr>
            <p:ph type="pic" sz="quarter" idx="13"/>
          </p:nvPr>
        </p:nvSpPr>
        <p:spPr>
          <a:xfrm>
            <a:off x="8688288" y="1604798"/>
            <a:ext cx="1727200" cy="1729316"/>
          </a:xfrm>
          <a:prstGeom prst="rect">
            <a:avLst/>
          </a:prstGeom>
        </p:spPr>
        <p:txBody>
          <a:bodyPr/>
          <a:lstStyle/>
          <a:p>
            <a:endParaRPr lang="zh-CN" altLang="en-US"/>
          </a:p>
        </p:txBody>
      </p:sp>
    </p:spTree>
    <p:extLst>
      <p:ext uri="{BB962C8B-B14F-4D97-AF65-F5344CB8AC3E}">
        <p14:creationId xmlns:p14="http://schemas.microsoft.com/office/powerpoint/2010/main" val="30217762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088690" y="-1"/>
            <a:ext cx="3788111" cy="1347600"/>
          </a:xfrm>
          <a:custGeom>
            <a:avLst/>
            <a:gdLst>
              <a:gd name="connsiteX0" fmla="*/ 0 w 3788111"/>
              <a:gd name="connsiteY0" fmla="*/ 0 h 1347600"/>
              <a:gd name="connsiteX1" fmla="*/ 3788111 w 3788111"/>
              <a:gd name="connsiteY1" fmla="*/ 0 h 1347600"/>
              <a:gd name="connsiteX2" fmla="*/ 3788111 w 3788111"/>
              <a:gd name="connsiteY2" fmla="*/ 1347600 h 1347600"/>
              <a:gd name="connsiteX3" fmla="*/ 0 w 3788111"/>
              <a:gd name="connsiteY3" fmla="*/ 1347600 h 1347600"/>
            </a:gdLst>
            <a:ahLst/>
            <a:cxnLst>
              <a:cxn ang="0">
                <a:pos x="connsiteX0" y="connsiteY0"/>
              </a:cxn>
              <a:cxn ang="0">
                <a:pos x="connsiteX1" y="connsiteY1"/>
              </a:cxn>
              <a:cxn ang="0">
                <a:pos x="connsiteX2" y="connsiteY2"/>
              </a:cxn>
              <a:cxn ang="0">
                <a:pos x="connsiteX3" y="connsiteY3"/>
              </a:cxn>
            </a:cxnLst>
            <a:rect l="l" t="t" r="r" b="b"/>
            <a:pathLst>
              <a:path w="3788111" h="1347600">
                <a:moveTo>
                  <a:pt x="0" y="0"/>
                </a:moveTo>
                <a:lnTo>
                  <a:pt x="3788111" y="0"/>
                </a:lnTo>
                <a:lnTo>
                  <a:pt x="3788111" y="1347600"/>
                </a:lnTo>
                <a:lnTo>
                  <a:pt x="0" y="1347600"/>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1088690" y="5873337"/>
            <a:ext cx="3788111" cy="984665"/>
          </a:xfrm>
          <a:custGeom>
            <a:avLst/>
            <a:gdLst>
              <a:gd name="connsiteX0" fmla="*/ 0 w 3788111"/>
              <a:gd name="connsiteY0" fmla="*/ 0 h 984665"/>
              <a:gd name="connsiteX1" fmla="*/ 3788111 w 3788111"/>
              <a:gd name="connsiteY1" fmla="*/ 0 h 984665"/>
              <a:gd name="connsiteX2" fmla="*/ 3788111 w 3788111"/>
              <a:gd name="connsiteY2" fmla="*/ 984665 h 984665"/>
              <a:gd name="connsiteX3" fmla="*/ 0 w 3788111"/>
              <a:gd name="connsiteY3" fmla="*/ 984665 h 984665"/>
            </a:gdLst>
            <a:ahLst/>
            <a:cxnLst>
              <a:cxn ang="0">
                <a:pos x="connsiteX0" y="connsiteY0"/>
              </a:cxn>
              <a:cxn ang="0">
                <a:pos x="connsiteX1" y="connsiteY1"/>
              </a:cxn>
              <a:cxn ang="0">
                <a:pos x="connsiteX2" y="connsiteY2"/>
              </a:cxn>
              <a:cxn ang="0">
                <a:pos x="connsiteX3" y="connsiteY3"/>
              </a:cxn>
            </a:cxnLst>
            <a:rect l="l" t="t" r="r" b="b"/>
            <a:pathLst>
              <a:path w="3788111" h="984665">
                <a:moveTo>
                  <a:pt x="0" y="0"/>
                </a:moveTo>
                <a:lnTo>
                  <a:pt x="3788111" y="0"/>
                </a:lnTo>
                <a:lnTo>
                  <a:pt x="3788111" y="984665"/>
                </a:lnTo>
                <a:lnTo>
                  <a:pt x="0" y="984665"/>
                </a:lnTo>
                <a:close/>
              </a:path>
            </a:pathLst>
          </a:custGeom>
        </p:spPr>
        <p:txBody>
          <a:bodyPr wrap="square">
            <a:noAutofit/>
          </a:bodyPr>
          <a:lstStyle/>
          <a:p>
            <a:endParaRPr lang="en-US"/>
          </a:p>
        </p:txBody>
      </p:sp>
    </p:spTree>
    <p:extLst>
      <p:ext uri="{BB962C8B-B14F-4D97-AF65-F5344CB8AC3E}">
        <p14:creationId xmlns:p14="http://schemas.microsoft.com/office/powerpoint/2010/main" val="37917780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6" y="692149"/>
            <a:ext cx="11233151" cy="405131"/>
          </a:xfrm>
        </p:spPr>
        <p:txBody>
          <a:bodyPr/>
          <a:lstStyle>
            <a:lvl1pPr>
              <a:defRPr b="1">
                <a:solidFill>
                  <a:schemeClr val="tx1">
                    <a:lumMod val="75000"/>
                    <a:lumOff val="25000"/>
                  </a:schemeClr>
                </a:solidFill>
              </a:defRPr>
            </a:lvl1pPr>
          </a:lstStyle>
          <a:p>
            <a:r>
              <a:rPr lang="en-US" dirty="0" smtClean="0"/>
              <a:t>CLICK TO EDIT MASTER TITLE STYLE</a:t>
            </a:r>
            <a:endParaRPr lang="en-AU" dirty="0"/>
          </a:p>
        </p:txBody>
      </p:sp>
      <p:sp>
        <p:nvSpPr>
          <p:cNvPr id="3" name="Date Placeholder 2"/>
          <p:cNvSpPr>
            <a:spLocks noGrp="1"/>
          </p:cNvSpPr>
          <p:nvPr>
            <p:ph type="dt" sz="half" idx="10"/>
          </p:nvPr>
        </p:nvSpPr>
        <p:spPr/>
        <p:txBody>
          <a:bodyPr/>
          <a:lstStyle/>
          <a:p>
            <a:endParaRPr lang="en-AU">
              <a:solidFill>
                <a:srgbClr val="EFEFEF">
                  <a:tint val="75000"/>
                </a:srgbClr>
              </a:solidFill>
            </a:endParaRPr>
          </a:p>
        </p:txBody>
      </p:sp>
      <p:sp>
        <p:nvSpPr>
          <p:cNvPr id="4" name="Footer Placeholder 3"/>
          <p:cNvSpPr>
            <a:spLocks noGrp="1"/>
          </p:cNvSpPr>
          <p:nvPr>
            <p:ph type="ftr" sz="quarter" idx="11"/>
          </p:nvPr>
        </p:nvSpPr>
        <p:spPr/>
        <p:txBody>
          <a:bodyPr/>
          <a:lstStyle/>
          <a:p>
            <a:endParaRPr lang="en-AU">
              <a:solidFill>
                <a:srgbClr val="EFEFEF">
                  <a:tint val="75000"/>
                </a:srgbClr>
              </a:solidFill>
            </a:endParaRPr>
          </a:p>
        </p:txBody>
      </p:sp>
      <p:sp>
        <p:nvSpPr>
          <p:cNvPr id="5" name="Slide Number Placeholder 4"/>
          <p:cNvSpPr>
            <a:spLocks noGrp="1"/>
          </p:cNvSpPr>
          <p:nvPr>
            <p:ph type="sldNum" sz="quarter" idx="12"/>
          </p:nvPr>
        </p:nvSpPr>
        <p:spPr/>
        <p:txBody>
          <a:bodyPr/>
          <a:lstStyle/>
          <a:p>
            <a:fld id="{B2368EEF-F8D6-448A-9AF0-691E77075A3E}" type="slidenum">
              <a:rPr lang="en-AU" smtClean="0">
                <a:solidFill>
                  <a:srgbClr val="EFEFEF">
                    <a:tint val="75000"/>
                  </a:srgbClr>
                </a:solidFill>
              </a:rPr>
              <a:pPr/>
              <a:t>‹#›</a:t>
            </a:fld>
            <a:endParaRPr lang="en-AU">
              <a:solidFill>
                <a:srgbClr val="EFEFEF">
                  <a:tint val="75000"/>
                </a:srgbClr>
              </a:solidFill>
            </a:endParaRPr>
          </a:p>
        </p:txBody>
      </p:sp>
      <p:sp>
        <p:nvSpPr>
          <p:cNvPr id="7" name="Text Placeholder 6"/>
          <p:cNvSpPr>
            <a:spLocks noGrp="1"/>
          </p:cNvSpPr>
          <p:nvPr>
            <p:ph type="body" sz="quarter" idx="13"/>
          </p:nvPr>
        </p:nvSpPr>
        <p:spPr>
          <a:xfrm>
            <a:off x="479426" y="393700"/>
            <a:ext cx="3559175" cy="273051"/>
          </a:xfrm>
        </p:spPr>
        <p:txBody>
          <a:bodyPr/>
          <a:lstStyle>
            <a:lvl1pPr>
              <a:defRPr>
                <a:solidFill>
                  <a:schemeClr val="tx1">
                    <a:lumMod val="65000"/>
                    <a:lumOff val="35000"/>
                  </a:schemeClr>
                </a:solidFill>
                <a:latin typeface="+mj-lt"/>
              </a:defRPr>
            </a:lvl1pPr>
          </a:lstStyle>
          <a:p>
            <a:pPr lvl="0"/>
            <a:endParaRPr lang="en-AU" dirty="0"/>
          </a:p>
        </p:txBody>
      </p:sp>
      <p:sp>
        <p:nvSpPr>
          <p:cNvPr id="8" name="Text Placeholder 2"/>
          <p:cNvSpPr>
            <a:spLocks noGrp="1"/>
          </p:cNvSpPr>
          <p:nvPr>
            <p:ph type="body" idx="1"/>
          </p:nvPr>
        </p:nvSpPr>
        <p:spPr>
          <a:xfrm>
            <a:off x="479426" y="1154766"/>
            <a:ext cx="11233151" cy="272983"/>
          </a:xfrm>
        </p:spPr>
        <p:txBody>
          <a:bodyPr>
            <a:normAutofit/>
          </a:bodyPr>
          <a:lstStyle>
            <a:lvl1pPr marL="0" indent="0">
              <a:buNone/>
              <a:defRPr sz="1467">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3874664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5257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4607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57369092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7433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1049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ş">
    <p:spTree>
      <p:nvGrpSpPr>
        <p:cNvPr id="1" name=""/>
        <p:cNvGrpSpPr/>
        <p:nvPr/>
      </p:nvGrpSpPr>
      <p:grpSpPr>
        <a:xfrm>
          <a:off x="0" y="0"/>
          <a:ext cx="0" cy="0"/>
          <a:chOff x="0" y="0"/>
          <a:chExt cx="0" cy="0"/>
        </a:xfrm>
      </p:grpSpPr>
      <p:sp>
        <p:nvSpPr>
          <p:cNvPr id="108" name="Shape 108"/>
          <p:cNvSpPr>
            <a:spLocks noGrp="1"/>
          </p:cNvSpPr>
          <p:nvPr>
            <p:ph type="sldNum" sz="quarter" idx="2"/>
          </p:nvPr>
        </p:nvSpPr>
        <p:spPr>
          <a:prstGeom prst="rect">
            <a:avLst/>
          </a:prstGeom>
        </p:spPr>
        <p:txBody>
          <a:bodyPr/>
          <a:lstStyle/>
          <a:p>
            <a:fld id="{86CB4B4D-7CA3-9044-876B-883B54F8677D}" type="slidenum">
              <a:rPr>
                <a:solidFill>
                  <a:srgbClr val="EFEFEF">
                    <a:tint val="75000"/>
                  </a:srgbClr>
                </a:solidFill>
              </a:rPr>
              <a:pPr/>
              <a:t>‹#›</a:t>
            </a:fld>
            <a:endParaRPr>
              <a:solidFill>
                <a:srgbClr val="EFEFEF">
                  <a:tint val="75000"/>
                </a:srgbClr>
              </a:solidFill>
            </a:endParaRPr>
          </a:p>
        </p:txBody>
      </p:sp>
    </p:spTree>
    <p:extLst>
      <p:ext uri="{BB962C8B-B14F-4D97-AF65-F5344CB8AC3E}">
        <p14:creationId xmlns:p14="http://schemas.microsoft.com/office/powerpoint/2010/main" val="31287477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2351584" y="1604798"/>
            <a:ext cx="1727200" cy="1729316"/>
          </a:xfrm>
          <a:prstGeom prst="rect">
            <a:avLst/>
          </a:prstGeom>
        </p:spPr>
        <p:txBody>
          <a:bodyPr/>
          <a:lstStyle/>
          <a:p>
            <a:endParaRPr lang="zh-CN" altLang="en-US" dirty="0"/>
          </a:p>
        </p:txBody>
      </p:sp>
      <p:sp>
        <p:nvSpPr>
          <p:cNvPr id="5" name="图片占位符 3"/>
          <p:cNvSpPr>
            <a:spLocks noGrp="1"/>
          </p:cNvSpPr>
          <p:nvPr>
            <p:ph type="pic" sz="quarter" idx="11"/>
          </p:nvPr>
        </p:nvSpPr>
        <p:spPr>
          <a:xfrm>
            <a:off x="4559829" y="1604798"/>
            <a:ext cx="1727200" cy="1729316"/>
          </a:xfrm>
          <a:prstGeom prst="rect">
            <a:avLst/>
          </a:prstGeom>
        </p:spPr>
        <p:txBody>
          <a:bodyPr/>
          <a:lstStyle/>
          <a:p>
            <a:endParaRPr lang="zh-CN" altLang="en-US"/>
          </a:p>
        </p:txBody>
      </p:sp>
      <p:sp>
        <p:nvSpPr>
          <p:cNvPr id="6" name="图片占位符 3"/>
          <p:cNvSpPr>
            <a:spLocks noGrp="1"/>
          </p:cNvSpPr>
          <p:nvPr>
            <p:ph type="pic" sz="quarter" idx="12"/>
          </p:nvPr>
        </p:nvSpPr>
        <p:spPr>
          <a:xfrm>
            <a:off x="6576053" y="1604798"/>
            <a:ext cx="1727200" cy="1729316"/>
          </a:xfrm>
          <a:prstGeom prst="rect">
            <a:avLst/>
          </a:prstGeom>
        </p:spPr>
        <p:txBody>
          <a:bodyPr/>
          <a:lstStyle/>
          <a:p>
            <a:endParaRPr lang="zh-CN" altLang="en-US"/>
          </a:p>
        </p:txBody>
      </p:sp>
      <p:sp>
        <p:nvSpPr>
          <p:cNvPr id="7" name="图片占位符 3"/>
          <p:cNvSpPr>
            <a:spLocks noGrp="1"/>
          </p:cNvSpPr>
          <p:nvPr>
            <p:ph type="pic" sz="quarter" idx="13"/>
          </p:nvPr>
        </p:nvSpPr>
        <p:spPr>
          <a:xfrm>
            <a:off x="8688288" y="1604798"/>
            <a:ext cx="1727200" cy="1729316"/>
          </a:xfrm>
          <a:prstGeom prst="rect">
            <a:avLst/>
          </a:prstGeom>
        </p:spPr>
        <p:txBody>
          <a:bodyPr/>
          <a:lstStyle/>
          <a:p>
            <a:endParaRPr lang="zh-CN" altLang="en-US"/>
          </a:p>
        </p:txBody>
      </p:sp>
    </p:spTree>
    <p:extLst>
      <p:ext uri="{BB962C8B-B14F-4D97-AF65-F5344CB8AC3E}">
        <p14:creationId xmlns:p14="http://schemas.microsoft.com/office/powerpoint/2010/main" val="8850250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474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2351584" y="1604798"/>
            <a:ext cx="1727200" cy="1729316"/>
          </a:xfrm>
          <a:prstGeom prst="rect">
            <a:avLst/>
          </a:prstGeom>
        </p:spPr>
        <p:txBody>
          <a:bodyPr/>
          <a:lstStyle/>
          <a:p>
            <a:endParaRPr lang="zh-CN" altLang="en-US" dirty="0"/>
          </a:p>
        </p:txBody>
      </p:sp>
      <p:sp>
        <p:nvSpPr>
          <p:cNvPr id="5" name="图片占位符 3"/>
          <p:cNvSpPr>
            <a:spLocks noGrp="1"/>
          </p:cNvSpPr>
          <p:nvPr>
            <p:ph type="pic" sz="quarter" idx="11"/>
          </p:nvPr>
        </p:nvSpPr>
        <p:spPr>
          <a:xfrm>
            <a:off x="4559829" y="1604798"/>
            <a:ext cx="1727200" cy="1729316"/>
          </a:xfrm>
          <a:prstGeom prst="rect">
            <a:avLst/>
          </a:prstGeom>
        </p:spPr>
        <p:txBody>
          <a:bodyPr/>
          <a:lstStyle/>
          <a:p>
            <a:endParaRPr lang="zh-CN" altLang="en-US"/>
          </a:p>
        </p:txBody>
      </p:sp>
      <p:sp>
        <p:nvSpPr>
          <p:cNvPr id="6" name="图片占位符 3"/>
          <p:cNvSpPr>
            <a:spLocks noGrp="1"/>
          </p:cNvSpPr>
          <p:nvPr>
            <p:ph type="pic" sz="quarter" idx="12"/>
          </p:nvPr>
        </p:nvSpPr>
        <p:spPr>
          <a:xfrm>
            <a:off x="6576053" y="1604798"/>
            <a:ext cx="1727200" cy="1729316"/>
          </a:xfrm>
          <a:prstGeom prst="rect">
            <a:avLst/>
          </a:prstGeom>
        </p:spPr>
        <p:txBody>
          <a:bodyPr/>
          <a:lstStyle/>
          <a:p>
            <a:endParaRPr lang="zh-CN" altLang="en-US"/>
          </a:p>
        </p:txBody>
      </p:sp>
      <p:sp>
        <p:nvSpPr>
          <p:cNvPr id="7" name="图片占位符 3"/>
          <p:cNvSpPr>
            <a:spLocks noGrp="1"/>
          </p:cNvSpPr>
          <p:nvPr>
            <p:ph type="pic" sz="quarter" idx="13"/>
          </p:nvPr>
        </p:nvSpPr>
        <p:spPr>
          <a:xfrm>
            <a:off x="8688288" y="1604798"/>
            <a:ext cx="1727200" cy="1729316"/>
          </a:xfrm>
          <a:prstGeom prst="rect">
            <a:avLst/>
          </a:prstGeom>
        </p:spPr>
        <p:txBody>
          <a:bodyPr/>
          <a:lstStyle/>
          <a:p>
            <a:endParaRPr lang="zh-CN" altLang="en-US"/>
          </a:p>
        </p:txBody>
      </p:sp>
    </p:spTree>
    <p:extLst>
      <p:ext uri="{BB962C8B-B14F-4D97-AF65-F5344CB8AC3E}">
        <p14:creationId xmlns:p14="http://schemas.microsoft.com/office/powerpoint/2010/main" val="21614804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Pad_mockup">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4639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05458" y="2025549"/>
            <a:ext cx="3109057" cy="5451108"/>
          </a:xfrm>
          <a:custGeom>
            <a:avLst/>
            <a:gdLst>
              <a:gd name="connsiteX0" fmla="*/ 0 w 3109057"/>
              <a:gd name="connsiteY0" fmla="*/ 0 h 5451108"/>
              <a:gd name="connsiteX1" fmla="*/ 3109057 w 3109057"/>
              <a:gd name="connsiteY1" fmla="*/ 0 h 5451108"/>
              <a:gd name="connsiteX2" fmla="*/ 3109057 w 3109057"/>
              <a:gd name="connsiteY2" fmla="*/ 5451108 h 5451108"/>
              <a:gd name="connsiteX3" fmla="*/ 0 w 3109057"/>
              <a:gd name="connsiteY3" fmla="*/ 5451108 h 5451108"/>
            </a:gdLst>
            <a:ahLst/>
            <a:cxnLst>
              <a:cxn ang="0">
                <a:pos x="connsiteX0" y="connsiteY0"/>
              </a:cxn>
              <a:cxn ang="0">
                <a:pos x="connsiteX1" y="connsiteY1"/>
              </a:cxn>
              <a:cxn ang="0">
                <a:pos x="connsiteX2" y="connsiteY2"/>
              </a:cxn>
              <a:cxn ang="0">
                <a:pos x="connsiteX3" y="connsiteY3"/>
              </a:cxn>
            </a:cxnLst>
            <a:rect l="l" t="t" r="r" b="b"/>
            <a:pathLst>
              <a:path w="3109057" h="5451108">
                <a:moveTo>
                  <a:pt x="0" y="0"/>
                </a:moveTo>
                <a:lnTo>
                  <a:pt x="3109057" y="0"/>
                </a:lnTo>
                <a:lnTo>
                  <a:pt x="3109057" y="5451108"/>
                </a:lnTo>
                <a:lnTo>
                  <a:pt x="0" y="5451108"/>
                </a:lnTo>
                <a:close/>
              </a:path>
            </a:pathLst>
          </a:custGeom>
        </p:spPr>
        <p:txBody>
          <a:bodyPr wrap="square">
            <a:noAutofit/>
          </a:bodyPr>
          <a:lstStyle/>
          <a:p>
            <a:endParaRPr lang="en-US"/>
          </a:p>
        </p:txBody>
      </p:sp>
    </p:spTree>
    <p:extLst>
      <p:ext uri="{BB962C8B-B14F-4D97-AF65-F5344CB8AC3E}">
        <p14:creationId xmlns:p14="http://schemas.microsoft.com/office/powerpoint/2010/main" val="32825635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2351584" y="1604798"/>
            <a:ext cx="1727200" cy="1729316"/>
          </a:xfrm>
          <a:prstGeom prst="rect">
            <a:avLst/>
          </a:prstGeom>
        </p:spPr>
        <p:txBody>
          <a:bodyPr/>
          <a:lstStyle/>
          <a:p>
            <a:endParaRPr lang="zh-CN" altLang="en-US" dirty="0"/>
          </a:p>
        </p:txBody>
      </p:sp>
      <p:sp>
        <p:nvSpPr>
          <p:cNvPr id="5" name="图片占位符 3"/>
          <p:cNvSpPr>
            <a:spLocks noGrp="1"/>
          </p:cNvSpPr>
          <p:nvPr>
            <p:ph type="pic" sz="quarter" idx="11"/>
          </p:nvPr>
        </p:nvSpPr>
        <p:spPr>
          <a:xfrm>
            <a:off x="4559829" y="1604798"/>
            <a:ext cx="1727200" cy="1729316"/>
          </a:xfrm>
          <a:prstGeom prst="rect">
            <a:avLst/>
          </a:prstGeom>
        </p:spPr>
        <p:txBody>
          <a:bodyPr/>
          <a:lstStyle/>
          <a:p>
            <a:endParaRPr lang="zh-CN" altLang="en-US"/>
          </a:p>
        </p:txBody>
      </p:sp>
      <p:sp>
        <p:nvSpPr>
          <p:cNvPr id="6" name="图片占位符 3"/>
          <p:cNvSpPr>
            <a:spLocks noGrp="1"/>
          </p:cNvSpPr>
          <p:nvPr>
            <p:ph type="pic" sz="quarter" idx="12"/>
          </p:nvPr>
        </p:nvSpPr>
        <p:spPr>
          <a:xfrm>
            <a:off x="6576053" y="1604798"/>
            <a:ext cx="1727200" cy="1729316"/>
          </a:xfrm>
          <a:prstGeom prst="rect">
            <a:avLst/>
          </a:prstGeom>
        </p:spPr>
        <p:txBody>
          <a:bodyPr/>
          <a:lstStyle/>
          <a:p>
            <a:endParaRPr lang="zh-CN" altLang="en-US"/>
          </a:p>
        </p:txBody>
      </p:sp>
      <p:sp>
        <p:nvSpPr>
          <p:cNvPr id="7" name="图片占位符 3"/>
          <p:cNvSpPr>
            <a:spLocks noGrp="1"/>
          </p:cNvSpPr>
          <p:nvPr>
            <p:ph type="pic" sz="quarter" idx="13"/>
          </p:nvPr>
        </p:nvSpPr>
        <p:spPr>
          <a:xfrm>
            <a:off x="8688288" y="1604798"/>
            <a:ext cx="1727200" cy="1729316"/>
          </a:xfrm>
          <a:prstGeom prst="rect">
            <a:avLst/>
          </a:prstGeom>
        </p:spPr>
        <p:txBody>
          <a:bodyPr/>
          <a:lstStyle/>
          <a:p>
            <a:endParaRPr lang="zh-CN" altLang="en-US"/>
          </a:p>
        </p:txBody>
      </p:sp>
    </p:spTree>
    <p:extLst>
      <p:ext uri="{BB962C8B-B14F-4D97-AF65-F5344CB8AC3E}">
        <p14:creationId xmlns:p14="http://schemas.microsoft.com/office/powerpoint/2010/main" val="266311458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297283740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17537027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4823764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34616917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3654730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690A93D-9572-4883-973B-ECAF431D4803}" type="slidenum">
              <a:rPr lang="zh-CN" altLang="en-US" smtClean="0"/>
              <a:t>‹#›</a:t>
            </a:fld>
            <a:endParaRPr lang="zh-CN" altLang="en-US"/>
          </a:p>
        </p:txBody>
      </p:sp>
    </p:spTree>
    <p:extLst>
      <p:ext uri="{BB962C8B-B14F-4D97-AF65-F5344CB8AC3E}">
        <p14:creationId xmlns:p14="http://schemas.microsoft.com/office/powerpoint/2010/main" val="3325036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35000" y="176438"/>
            <a:ext cx="10515600" cy="684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350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0A93D-9572-4883-973B-ECAF431D4803}" type="slidenum">
              <a:rPr lang="zh-CN" altLang="en-US" smtClean="0"/>
              <a:t>‹#›</a:t>
            </a:fld>
            <a:endParaRPr lang="zh-CN" altLang="en-US"/>
          </a:p>
        </p:txBody>
      </p:sp>
      <p:pic>
        <p:nvPicPr>
          <p:cNvPr id="10" name="图片 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2486" y="205890"/>
            <a:ext cx="522513" cy="528885"/>
          </a:xfrm>
          <a:prstGeom prst="rect">
            <a:avLst/>
          </a:prstGeom>
        </p:spPr>
      </p:pic>
      <p:cxnSp>
        <p:nvCxnSpPr>
          <p:cNvPr id="11" name="直接连接符 10"/>
          <p:cNvCxnSpPr/>
          <p:nvPr userDrawn="1"/>
        </p:nvCxnSpPr>
        <p:spPr>
          <a:xfrm>
            <a:off x="293078" y="885627"/>
            <a:ext cx="9866923" cy="0"/>
          </a:xfrm>
          <a:prstGeom prst="line">
            <a:avLst/>
          </a:prstGeom>
          <a:ln w="25400">
            <a:solidFill>
              <a:srgbClr val="005C4F"/>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spTree>
    <p:extLst>
      <p:ext uri="{BB962C8B-B14F-4D97-AF65-F5344CB8AC3E}">
        <p14:creationId xmlns:p14="http://schemas.microsoft.com/office/powerpoint/2010/main" val="19543512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solidFill>
                <a:srgbClr val="EFEFEF">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srgbClr val="EFEFEF">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A8F92DE-CBCA-413F-A7B6-455587790711}" type="slidenum">
              <a:rPr lang="zh-CN" altLang="en-US" smtClean="0">
                <a:solidFill>
                  <a:srgbClr val="EFEFEF">
                    <a:tint val="75000"/>
                  </a:srgbClr>
                </a:solidFill>
              </a:rPr>
              <a:pPr/>
              <a:t>‹#›</a:t>
            </a:fld>
            <a:endParaRPr lang="zh-CN" altLang="en-US">
              <a:solidFill>
                <a:srgbClr val="EFEFEF">
                  <a:tint val="75000"/>
                </a:srgbClr>
              </a:solidFill>
            </a:endParaRPr>
          </a:p>
        </p:txBody>
      </p:sp>
    </p:spTree>
    <p:extLst>
      <p:ext uri="{BB962C8B-B14F-4D97-AF65-F5344CB8AC3E}">
        <p14:creationId xmlns:p14="http://schemas.microsoft.com/office/powerpoint/2010/main" val="1613609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4.wmf"/><Relationship Id="rId5" Type="http://schemas.openxmlformats.org/officeDocument/2006/relationships/package" Target="../embeddings/Microsoft_Word___1.docx"/><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941847" y="3272492"/>
            <a:ext cx="8128000" cy="1258457"/>
            <a:chOff x="1941847" y="3272492"/>
            <a:chExt cx="8128000" cy="1258457"/>
          </a:xfrm>
        </p:grpSpPr>
        <p:sp>
          <p:nvSpPr>
            <p:cNvPr id="10" name="文本框 9"/>
            <p:cNvSpPr txBox="1"/>
            <p:nvPr/>
          </p:nvSpPr>
          <p:spPr>
            <a:xfrm>
              <a:off x="4799142" y="4161617"/>
              <a:ext cx="4440108" cy="369332"/>
            </a:xfrm>
            <a:prstGeom prst="rect">
              <a:avLst/>
            </a:prstGeom>
            <a:noFill/>
          </p:spPr>
          <p:txBody>
            <a:bodyPr wrap="square" rtlCol="0">
              <a:spAutoFit/>
            </a:bodyPr>
            <a:lstStyle/>
            <a:p>
              <a:pPr algn="ctr"/>
              <a:r>
                <a:rPr lang="en-US" altLang="zh-CN" b="1" dirty="0" err="1" smtClean="0">
                  <a:solidFill>
                    <a:schemeClr val="bg1">
                      <a:lumMod val="10000"/>
                    </a:schemeClr>
                  </a:solidFill>
                  <a:latin typeface="微软雅黑" panose="020B0503020204020204" pitchFamily="34" charset="-122"/>
                  <a:ea typeface="微软雅黑" panose="020B0503020204020204" pitchFamily="34" charset="-122"/>
                </a:rPr>
                <a:t>Noven.zhen</a:t>
              </a:r>
              <a:r>
                <a:rPr lang="zh-CN" altLang="en-US" b="1" dirty="0" smtClean="0">
                  <a:solidFill>
                    <a:schemeClr val="bg1">
                      <a:lumMod val="10000"/>
                    </a:schemeClr>
                  </a:solidFill>
                  <a:latin typeface="微软雅黑" panose="020B0503020204020204" pitchFamily="34" charset="-122"/>
                  <a:ea typeface="微软雅黑" panose="020B0503020204020204" pitchFamily="34" charset="-122"/>
                </a:rPr>
                <a:t>    流程</a:t>
              </a:r>
              <a:r>
                <a:rPr lang="en-US" altLang="zh-CN" b="1" dirty="0" smtClean="0">
                  <a:solidFill>
                    <a:schemeClr val="bg1">
                      <a:lumMod val="10000"/>
                    </a:schemeClr>
                  </a:solidFill>
                  <a:latin typeface="微软雅黑" panose="020B0503020204020204" pitchFamily="34" charset="-122"/>
                  <a:ea typeface="微软雅黑" panose="020B0503020204020204" pitchFamily="34" charset="-122"/>
                </a:rPr>
                <a:t>IT-</a:t>
              </a:r>
              <a:r>
                <a:rPr lang="zh-CN" altLang="en-US" b="1" dirty="0" smtClean="0">
                  <a:solidFill>
                    <a:schemeClr val="bg1">
                      <a:lumMod val="10000"/>
                    </a:schemeClr>
                  </a:solidFill>
                  <a:latin typeface="微软雅黑" panose="020B0503020204020204" pitchFamily="34" charset="-122"/>
                  <a:ea typeface="微软雅黑" panose="020B0503020204020204" pitchFamily="34" charset="-122"/>
                </a:rPr>
                <a:t>制造</a:t>
              </a:r>
              <a:r>
                <a:rPr lang="en-US" altLang="zh-CN" b="1" dirty="0" smtClean="0">
                  <a:solidFill>
                    <a:schemeClr val="bg1">
                      <a:lumMod val="10000"/>
                    </a:schemeClr>
                  </a:solidFill>
                  <a:latin typeface="微软雅黑" panose="020B0503020204020204" pitchFamily="34" charset="-122"/>
                  <a:ea typeface="微软雅黑" panose="020B0503020204020204" pitchFamily="34" charset="-122"/>
                </a:rPr>
                <a:t>IT</a:t>
              </a:r>
              <a:r>
                <a:rPr lang="zh-CN" altLang="en-US" b="1" dirty="0" smtClean="0">
                  <a:solidFill>
                    <a:schemeClr val="bg1">
                      <a:lumMod val="10000"/>
                    </a:schemeClr>
                  </a:solidFill>
                  <a:latin typeface="微软雅黑" panose="020B0503020204020204" pitchFamily="34" charset="-122"/>
                  <a:ea typeface="微软雅黑" panose="020B0503020204020204" pitchFamily="34" charset="-122"/>
                </a:rPr>
                <a:t>系统中心</a:t>
              </a:r>
              <a:endParaRPr lang="zh-CN" altLang="en-US" b="1" dirty="0">
                <a:solidFill>
                  <a:schemeClr val="bg1">
                    <a:lumMod val="1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941847" y="3272492"/>
              <a:ext cx="8128000" cy="707886"/>
            </a:xfrm>
            <a:prstGeom prst="rect">
              <a:avLst/>
            </a:prstGeom>
            <a:noFill/>
          </p:spPr>
          <p:txBody>
            <a:bodyPr wrap="square" rtlCol="0">
              <a:spAutoFit/>
            </a:bodyPr>
            <a:lstStyle/>
            <a:p>
              <a:pPr algn="ctr"/>
              <a:r>
                <a:rPr lang="zh-CN" altLang="en-US" sz="4000" b="1" dirty="0" smtClean="0">
                  <a:solidFill>
                    <a:schemeClr val="bg1">
                      <a:lumMod val="10000"/>
                    </a:schemeClr>
                  </a:solidFill>
                  <a:latin typeface="微软雅黑" panose="020B0503020204020204" pitchFamily="34" charset="-122"/>
                  <a:ea typeface="微软雅黑" panose="020B0503020204020204" pitchFamily="34" charset="-122"/>
                </a:rPr>
                <a:t>设计模式之美</a:t>
              </a:r>
              <a:endParaRPr lang="zh-CN" altLang="en-US" sz="4000" b="1" dirty="0">
                <a:solidFill>
                  <a:schemeClr val="bg1">
                    <a:lumMod val="1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3533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开篇导读</a:t>
            </a:r>
            <a:r>
              <a:rPr lang="en-US" altLang="zh-CN" dirty="0" smtClean="0"/>
              <a:t>-</a:t>
            </a:r>
            <a:r>
              <a:rPr lang="zh-CN" altLang="en-US" dirty="0" smtClean="0"/>
              <a:t>评价代码质量的好坏</a:t>
            </a:r>
            <a:endParaRPr lang="zh-CN" altLang="en-US" dirty="0"/>
          </a:p>
        </p:txBody>
      </p:sp>
      <p:sp>
        <p:nvSpPr>
          <p:cNvPr id="4" name="灯片编号占位符 3"/>
          <p:cNvSpPr>
            <a:spLocks noGrp="1"/>
          </p:cNvSpPr>
          <p:nvPr>
            <p:ph type="sldNum" sz="quarter" idx="12"/>
          </p:nvPr>
        </p:nvSpPr>
        <p:spPr>
          <a:xfrm>
            <a:off x="8829258" y="6084889"/>
            <a:ext cx="2743200" cy="365125"/>
          </a:xfrm>
        </p:spPr>
        <p:txBody>
          <a:bodyPr/>
          <a:lstStyle/>
          <a:p>
            <a:fld id="{5F811DF0-BCD2-4668-B6D3-9A5A231CFAA8}" type="slidenum">
              <a:rPr lang="zh-CN" altLang="en-US" smtClean="0"/>
              <a:t>10</a:t>
            </a:fld>
            <a:endParaRPr lang="zh-CN" altLang="en-US"/>
          </a:p>
        </p:txBody>
      </p:sp>
      <p:grpSp>
        <p:nvGrpSpPr>
          <p:cNvPr id="5" name="组合 4"/>
          <p:cNvGrpSpPr/>
          <p:nvPr/>
        </p:nvGrpSpPr>
        <p:grpSpPr>
          <a:xfrm>
            <a:off x="6470820" y="1149442"/>
            <a:ext cx="4679780" cy="4171793"/>
            <a:chOff x="6893501" y="1397734"/>
            <a:chExt cx="4456848" cy="3483514"/>
          </a:xfrm>
        </p:grpSpPr>
        <p:sp>
          <p:nvSpPr>
            <p:cNvPr id="9" name="椭圆 8"/>
            <p:cNvSpPr/>
            <p:nvPr/>
          </p:nvSpPr>
          <p:spPr>
            <a:xfrm>
              <a:off x="7252798" y="1484358"/>
              <a:ext cx="1305415" cy="9445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0" name="文本框 9"/>
            <p:cNvSpPr txBox="1"/>
            <p:nvPr/>
          </p:nvSpPr>
          <p:spPr>
            <a:xfrm>
              <a:off x="7338523" y="1804672"/>
              <a:ext cx="1133965"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可维护</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1" name="椭圆 10"/>
            <p:cNvSpPr/>
            <p:nvPr/>
          </p:nvSpPr>
          <p:spPr>
            <a:xfrm>
              <a:off x="10007324" y="1484358"/>
              <a:ext cx="1110973" cy="9445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2" name="文本框 11"/>
            <p:cNvSpPr txBox="1"/>
            <p:nvPr/>
          </p:nvSpPr>
          <p:spPr>
            <a:xfrm>
              <a:off x="10029634" y="1794074"/>
              <a:ext cx="1103366"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可扩展</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3" name="椭圆 12"/>
            <p:cNvSpPr/>
            <p:nvPr/>
          </p:nvSpPr>
          <p:spPr>
            <a:xfrm>
              <a:off x="6909952" y="2733091"/>
              <a:ext cx="1110973" cy="9445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4" name="文本框 13"/>
            <p:cNvSpPr txBox="1"/>
            <p:nvPr/>
          </p:nvSpPr>
          <p:spPr>
            <a:xfrm>
              <a:off x="6893501" y="2999692"/>
              <a:ext cx="1110973"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可读性</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5" name="椭圆 14"/>
            <p:cNvSpPr/>
            <p:nvPr/>
          </p:nvSpPr>
          <p:spPr>
            <a:xfrm>
              <a:off x="10239376" y="2815035"/>
              <a:ext cx="1110973" cy="94451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6" name="文本框 15"/>
            <p:cNvSpPr txBox="1"/>
            <p:nvPr/>
          </p:nvSpPr>
          <p:spPr>
            <a:xfrm>
              <a:off x="10275362" y="3066538"/>
              <a:ext cx="1074987"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可</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测试</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7" name="椭圆 16"/>
            <p:cNvSpPr/>
            <p:nvPr/>
          </p:nvSpPr>
          <p:spPr>
            <a:xfrm>
              <a:off x="7504390" y="3936731"/>
              <a:ext cx="1110973" cy="94451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18" name="文本框 17"/>
            <p:cNvSpPr txBox="1"/>
            <p:nvPr/>
          </p:nvSpPr>
          <p:spPr>
            <a:xfrm>
              <a:off x="7663982" y="4240947"/>
              <a:ext cx="779931"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简洁</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19" name="椭圆 18"/>
            <p:cNvSpPr/>
            <p:nvPr/>
          </p:nvSpPr>
          <p:spPr>
            <a:xfrm>
              <a:off x="9299853" y="3936731"/>
              <a:ext cx="1110973" cy="94451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20" name="文本框 19"/>
            <p:cNvSpPr txBox="1"/>
            <p:nvPr/>
          </p:nvSpPr>
          <p:spPr>
            <a:xfrm>
              <a:off x="9459445" y="4240947"/>
              <a:ext cx="779931"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灵活</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21" name="椭圆 20"/>
            <p:cNvSpPr/>
            <p:nvPr/>
          </p:nvSpPr>
          <p:spPr>
            <a:xfrm>
              <a:off x="8744366" y="1397734"/>
              <a:ext cx="1110973" cy="9445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dirty="0">
                <a:ea typeface="微软雅黑" panose="020B0503020204020204" pitchFamily="34" charset="-122"/>
              </a:endParaRPr>
            </a:p>
          </p:txBody>
        </p:sp>
        <p:sp>
          <p:nvSpPr>
            <p:cNvPr id="22" name="文本框 21"/>
            <p:cNvSpPr txBox="1"/>
            <p:nvPr/>
          </p:nvSpPr>
          <p:spPr>
            <a:xfrm>
              <a:off x="8799171" y="1696368"/>
              <a:ext cx="1017641" cy="366221"/>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可复用</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grpSp>
      <p:sp>
        <p:nvSpPr>
          <p:cNvPr id="23" name="椭圆 22"/>
          <p:cNvSpPr/>
          <p:nvPr/>
        </p:nvSpPr>
        <p:spPr>
          <a:xfrm>
            <a:off x="8228712" y="2709315"/>
            <a:ext cx="1280306" cy="10290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latin typeface="微软雅黑" panose="020B0503020204020204" pitchFamily="34" charset="-122"/>
                <a:ea typeface="微软雅黑" panose="020B0503020204020204" pitchFamily="34" charset="-122"/>
              </a:rPr>
              <a:t>代码质量</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055266" y="1692289"/>
            <a:ext cx="3771900" cy="3086100"/>
          </a:xfrm>
          <a:prstGeom prst="rect">
            <a:avLst/>
          </a:prstGeom>
        </p:spPr>
      </p:pic>
    </p:spTree>
    <p:extLst>
      <p:ext uri="{BB962C8B-B14F-4D97-AF65-F5344CB8AC3E}">
        <p14:creationId xmlns:p14="http://schemas.microsoft.com/office/powerpoint/2010/main" val="99899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99595"/>
          </a:xfrm>
        </p:spPr>
        <p:txBody>
          <a:bodyPr>
            <a:normAutofit/>
          </a:bodyPr>
          <a:lstStyle/>
          <a:p>
            <a:r>
              <a:rPr lang="zh-CN" altLang="en-US" dirty="0" smtClean="0"/>
              <a:t>开篇导读</a:t>
            </a:r>
            <a:r>
              <a:rPr lang="en-US" altLang="zh-CN" dirty="0" smtClean="0"/>
              <a:t>-5</a:t>
            </a:r>
            <a:r>
              <a:rPr lang="zh-CN" altLang="en-US" dirty="0" smtClean="0"/>
              <a:t>大概念</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11</a:t>
            </a:fld>
            <a:endParaRPr lang="zh-CN" altLang="en-US"/>
          </a:p>
        </p:txBody>
      </p:sp>
      <p:sp>
        <p:nvSpPr>
          <p:cNvPr id="7" name="椭圆 6"/>
          <p:cNvSpPr/>
          <p:nvPr/>
        </p:nvSpPr>
        <p:spPr>
          <a:xfrm>
            <a:off x="5416389" y="5052060"/>
            <a:ext cx="1981200" cy="1082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面向对象</a:t>
            </a:r>
          </a:p>
        </p:txBody>
      </p:sp>
      <p:sp>
        <p:nvSpPr>
          <p:cNvPr id="29" name="椭圆 28"/>
          <p:cNvSpPr/>
          <p:nvPr/>
        </p:nvSpPr>
        <p:spPr>
          <a:xfrm>
            <a:off x="2172719" y="3317565"/>
            <a:ext cx="1981200" cy="108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设计模式</a:t>
            </a:r>
          </a:p>
        </p:txBody>
      </p:sp>
      <p:sp>
        <p:nvSpPr>
          <p:cNvPr id="30" name="椭圆 29"/>
          <p:cNvSpPr/>
          <p:nvPr/>
        </p:nvSpPr>
        <p:spPr>
          <a:xfrm>
            <a:off x="5271319" y="2832877"/>
            <a:ext cx="1981200" cy="108204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编程规范</a:t>
            </a:r>
          </a:p>
        </p:txBody>
      </p:sp>
      <p:sp>
        <p:nvSpPr>
          <p:cNvPr id="31" name="椭圆 30"/>
          <p:cNvSpPr/>
          <p:nvPr/>
        </p:nvSpPr>
        <p:spPr>
          <a:xfrm>
            <a:off x="8098629" y="3317565"/>
            <a:ext cx="1981200" cy="1082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设计原则</a:t>
            </a:r>
          </a:p>
        </p:txBody>
      </p:sp>
      <p:sp>
        <p:nvSpPr>
          <p:cNvPr id="32" name="椭圆 31"/>
          <p:cNvSpPr/>
          <p:nvPr/>
        </p:nvSpPr>
        <p:spPr>
          <a:xfrm>
            <a:off x="5271319" y="998698"/>
            <a:ext cx="1981200" cy="10820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重构</a:t>
            </a:r>
          </a:p>
        </p:txBody>
      </p:sp>
      <p:cxnSp>
        <p:nvCxnSpPr>
          <p:cNvPr id="9" name="直接箭头连接符 8"/>
          <p:cNvCxnSpPr>
            <a:stCxn id="7" idx="7"/>
            <a:endCxn id="31" idx="4"/>
          </p:cNvCxnSpPr>
          <p:nvPr/>
        </p:nvCxnSpPr>
        <p:spPr>
          <a:xfrm flipV="1">
            <a:off x="7107449" y="4399605"/>
            <a:ext cx="1981780" cy="810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7" idx="1"/>
            <a:endCxn id="29" idx="5"/>
          </p:cNvCxnSpPr>
          <p:nvPr/>
        </p:nvCxnSpPr>
        <p:spPr>
          <a:xfrm flipH="1" flipV="1">
            <a:off x="3863779" y="4241144"/>
            <a:ext cx="1842750" cy="96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306688" y="4517895"/>
            <a:ext cx="646331" cy="452432"/>
          </a:xfrm>
          <a:prstGeom prst="rect">
            <a:avLst/>
          </a:prstGeom>
          <a:noFill/>
        </p:spPr>
        <p:txBody>
          <a:bodyPr wrap="non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基础</a:t>
            </a:r>
          </a:p>
        </p:txBody>
      </p:sp>
      <p:sp>
        <p:nvSpPr>
          <p:cNvPr id="38" name="文本框 37"/>
          <p:cNvSpPr txBox="1"/>
          <p:nvPr/>
        </p:nvSpPr>
        <p:spPr>
          <a:xfrm>
            <a:off x="4636679" y="4345540"/>
            <a:ext cx="646331" cy="452432"/>
          </a:xfrm>
          <a:prstGeom prst="rect">
            <a:avLst/>
          </a:prstGeom>
          <a:noFill/>
        </p:spPr>
        <p:txBody>
          <a:bodyPr wrap="non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基础</a:t>
            </a:r>
          </a:p>
        </p:txBody>
      </p:sp>
      <p:cxnSp>
        <p:nvCxnSpPr>
          <p:cNvPr id="16" name="直接箭头连接符 15"/>
          <p:cNvCxnSpPr>
            <a:stCxn id="31" idx="1"/>
            <a:endCxn id="30" idx="6"/>
          </p:cNvCxnSpPr>
          <p:nvPr/>
        </p:nvCxnSpPr>
        <p:spPr>
          <a:xfrm flipH="1" flipV="1">
            <a:off x="7252519" y="3373897"/>
            <a:ext cx="1136250" cy="102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9" idx="7"/>
            <a:endCxn id="30" idx="2"/>
          </p:cNvCxnSpPr>
          <p:nvPr/>
        </p:nvCxnSpPr>
        <p:spPr>
          <a:xfrm flipV="1">
            <a:off x="3863779" y="3373897"/>
            <a:ext cx="1407540" cy="102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30" idx="0"/>
            <a:endCxn id="32" idx="4"/>
          </p:cNvCxnSpPr>
          <p:nvPr/>
        </p:nvCxnSpPr>
        <p:spPr>
          <a:xfrm flipV="1">
            <a:off x="6261919" y="2080738"/>
            <a:ext cx="0" cy="752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31" idx="0"/>
            <a:endCxn id="32" idx="6"/>
          </p:cNvCxnSpPr>
          <p:nvPr/>
        </p:nvCxnSpPr>
        <p:spPr>
          <a:xfrm flipH="1" flipV="1">
            <a:off x="7252519" y="1539718"/>
            <a:ext cx="1836710" cy="177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29" idx="0"/>
            <a:endCxn id="32" idx="2"/>
          </p:cNvCxnSpPr>
          <p:nvPr/>
        </p:nvCxnSpPr>
        <p:spPr>
          <a:xfrm flipV="1">
            <a:off x="3163319" y="1539718"/>
            <a:ext cx="2108000" cy="177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519692" y="2126010"/>
            <a:ext cx="646331" cy="452432"/>
          </a:xfrm>
          <a:prstGeom prst="rect">
            <a:avLst/>
          </a:prstGeom>
          <a:noFill/>
        </p:spPr>
        <p:txBody>
          <a:bodyPr wrap="none" rtlCol="0">
            <a:spAutoFit/>
          </a:bodyPr>
          <a:lstStyle/>
          <a:p>
            <a:pPr>
              <a:lnSpc>
                <a:spcPct val="130000"/>
              </a:lnSpc>
            </a:pPr>
            <a:r>
              <a:rPr lang="zh-CN" altLang="en-US" dirty="0">
                <a:latin typeface="Arial" panose="020B0604020202020204" pitchFamily="34" charset="0"/>
                <a:ea typeface="微软雅黑" panose="020B0503020204020204" pitchFamily="34" charset="-122"/>
              </a:rPr>
              <a:t>指导</a:t>
            </a:r>
            <a:endParaRPr lang="zh-CN" altLang="en-US" dirty="0" smtClean="0">
              <a:latin typeface="Arial" panose="020B0604020202020204" pitchFamily="34" charset="0"/>
              <a:ea typeface="微软雅黑" panose="020B0503020204020204" pitchFamily="34" charset="-122"/>
            </a:endParaRPr>
          </a:p>
        </p:txBody>
      </p:sp>
      <p:sp>
        <p:nvSpPr>
          <p:cNvPr id="66" name="文本框 65"/>
          <p:cNvSpPr txBox="1"/>
          <p:nvPr/>
        </p:nvSpPr>
        <p:spPr>
          <a:xfrm>
            <a:off x="4027977" y="2976937"/>
            <a:ext cx="1338828" cy="452432"/>
          </a:xfrm>
          <a:prstGeom prst="rect">
            <a:avLst/>
          </a:prstGeom>
          <a:noFill/>
        </p:spPr>
        <p:txBody>
          <a:bodyPr wrap="non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具体，细节</a:t>
            </a:r>
          </a:p>
        </p:txBody>
      </p:sp>
      <p:sp>
        <p:nvSpPr>
          <p:cNvPr id="67" name="文本框 66"/>
          <p:cNvSpPr txBox="1"/>
          <p:nvPr/>
        </p:nvSpPr>
        <p:spPr>
          <a:xfrm>
            <a:off x="7306688" y="2964229"/>
            <a:ext cx="1338828" cy="452432"/>
          </a:xfrm>
          <a:prstGeom prst="rect">
            <a:avLst/>
          </a:prstGeom>
          <a:noFill/>
        </p:spPr>
        <p:txBody>
          <a:bodyPr wrap="non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具体，细节</a:t>
            </a:r>
          </a:p>
        </p:txBody>
      </p:sp>
      <p:sp>
        <p:nvSpPr>
          <p:cNvPr id="68" name="文本框 67"/>
          <p:cNvSpPr txBox="1"/>
          <p:nvPr/>
        </p:nvSpPr>
        <p:spPr>
          <a:xfrm>
            <a:off x="6213480" y="2332697"/>
            <a:ext cx="697627" cy="492443"/>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指导</a:t>
            </a:r>
            <a:endParaRPr lang="zh-CN" altLang="en-US" sz="2000" dirty="0" smtClean="0">
              <a:latin typeface="Arial" panose="020B0604020202020204" pitchFamily="34" charset="0"/>
              <a:ea typeface="微软雅黑" panose="020B0503020204020204" pitchFamily="34" charset="-122"/>
            </a:endParaRPr>
          </a:p>
        </p:txBody>
      </p:sp>
      <p:sp>
        <p:nvSpPr>
          <p:cNvPr id="69" name="文本框 68"/>
          <p:cNvSpPr txBox="1"/>
          <p:nvPr/>
        </p:nvSpPr>
        <p:spPr>
          <a:xfrm>
            <a:off x="8092513" y="1989584"/>
            <a:ext cx="697627" cy="492443"/>
          </a:xfrm>
          <a:prstGeom prst="rect">
            <a:avLst/>
          </a:prstGeom>
          <a:noFill/>
        </p:spPr>
        <p:txBody>
          <a:bodyPr wrap="none" rtlCol="0">
            <a:spAutoFit/>
          </a:bodyPr>
          <a:lstStyle/>
          <a:p>
            <a:pPr>
              <a:lnSpc>
                <a:spcPct val="130000"/>
              </a:lnSpc>
            </a:pPr>
            <a:r>
              <a:rPr lang="zh-CN" altLang="en-US" sz="2000" dirty="0">
                <a:latin typeface="Arial" panose="020B0604020202020204" pitchFamily="34" charset="0"/>
                <a:ea typeface="微软雅黑" panose="020B0503020204020204" pitchFamily="34" charset="-122"/>
              </a:rPr>
              <a:t>指导</a:t>
            </a:r>
            <a:endParaRPr lang="zh-CN" altLang="en-US" sz="2000" dirty="0" smtClean="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828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1000"/>
                                        <p:tgtEl>
                                          <p:spTgt spid="68"/>
                                        </p:tgtEl>
                                      </p:cBhvr>
                                    </p:animEffect>
                                    <p:anim calcmode="lin" valueType="num">
                                      <p:cBhvr>
                                        <p:cTn id="40" dur="1000" fill="hold"/>
                                        <p:tgtEl>
                                          <p:spTgt spid="68"/>
                                        </p:tgtEl>
                                        <p:attrNameLst>
                                          <p:attrName>ppt_x</p:attrName>
                                        </p:attrNameLst>
                                      </p:cBhvr>
                                      <p:tavLst>
                                        <p:tav tm="0">
                                          <p:val>
                                            <p:strVal val="#ppt_x"/>
                                          </p:val>
                                        </p:tav>
                                        <p:tav tm="100000">
                                          <p:val>
                                            <p:strVal val="#ppt_x"/>
                                          </p:val>
                                        </p:tav>
                                      </p:tavLst>
                                    </p:anim>
                                    <p:anim calcmode="lin" valueType="num">
                                      <p:cBhvr>
                                        <p:cTn id="41" dur="1000" fill="hold"/>
                                        <p:tgtEl>
                                          <p:spTgt spid="6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1000"/>
                                        <p:tgtEl>
                                          <p:spTgt spid="69"/>
                                        </p:tgtEl>
                                      </p:cBhvr>
                                    </p:animEffect>
                                    <p:anim calcmode="lin" valueType="num">
                                      <p:cBhvr>
                                        <p:cTn id="55" dur="1000" fill="hold"/>
                                        <p:tgtEl>
                                          <p:spTgt spid="69"/>
                                        </p:tgtEl>
                                        <p:attrNameLst>
                                          <p:attrName>ppt_x</p:attrName>
                                        </p:attrNameLst>
                                      </p:cBhvr>
                                      <p:tavLst>
                                        <p:tav tm="0">
                                          <p:val>
                                            <p:strVal val="#ppt_x"/>
                                          </p:val>
                                        </p:tav>
                                        <p:tav tm="100000">
                                          <p:val>
                                            <p:strVal val="#ppt_x"/>
                                          </p:val>
                                        </p:tav>
                                      </p:tavLst>
                                    </p:anim>
                                    <p:anim calcmode="lin" valueType="num">
                                      <p:cBhvr>
                                        <p:cTn id="56" dur="1000" fill="hold"/>
                                        <p:tgtEl>
                                          <p:spTgt spid="6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1000"/>
                                        <p:tgtEl>
                                          <p:spTgt spid="65"/>
                                        </p:tgtEl>
                                      </p:cBhvr>
                                    </p:animEffect>
                                    <p:anim calcmode="lin" valueType="num">
                                      <p:cBhvr>
                                        <p:cTn id="60" dur="1000" fill="hold"/>
                                        <p:tgtEl>
                                          <p:spTgt spid="65"/>
                                        </p:tgtEl>
                                        <p:attrNameLst>
                                          <p:attrName>ppt_x</p:attrName>
                                        </p:attrNameLst>
                                      </p:cBhvr>
                                      <p:tavLst>
                                        <p:tav tm="0">
                                          <p:val>
                                            <p:strVal val="#ppt_x"/>
                                          </p:val>
                                        </p:tav>
                                        <p:tav tm="100000">
                                          <p:val>
                                            <p:strVal val="#ppt_x"/>
                                          </p:val>
                                        </p:tav>
                                      </p:tavLst>
                                    </p:anim>
                                    <p:anim calcmode="lin" valueType="num">
                                      <p:cBhvr>
                                        <p:cTn id="61" dur="1000" fill="hold"/>
                                        <p:tgtEl>
                                          <p:spTgt spid="6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8" grpId="0"/>
      <p:bldP spid="65" grpId="0"/>
      <p:bldP spid="66" grpId="0"/>
      <p:bldP spid="67" grpId="0"/>
      <p:bldP spid="68"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581080" y="-123394"/>
            <a:ext cx="384043" cy="6994942"/>
          </a:xfrm>
          <a:prstGeom prst="rect">
            <a:avLst/>
          </a:prstGeom>
          <a:solidFill>
            <a:srgbClr val="00FF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nvGrpSpPr>
          <p:cNvPr id="66" name="组合 65"/>
          <p:cNvGrpSpPr/>
          <p:nvPr/>
        </p:nvGrpSpPr>
        <p:grpSpPr>
          <a:xfrm>
            <a:off x="6288022" y="1573117"/>
            <a:ext cx="81325" cy="3784130"/>
            <a:chOff x="6476530" y="2160017"/>
            <a:chExt cx="30497" cy="10081120"/>
          </a:xfrm>
          <a:solidFill>
            <a:schemeClr val="bg1">
              <a:lumMod val="75000"/>
            </a:schemeClr>
          </a:solidFill>
        </p:grpSpPr>
        <p:cxnSp>
          <p:nvCxnSpPr>
            <p:cNvPr id="67" name="直接连接符 66"/>
            <p:cNvCxnSpPr/>
            <p:nvPr/>
          </p:nvCxnSpPr>
          <p:spPr>
            <a:xfrm>
              <a:off x="6491778" y="2160017"/>
              <a:ext cx="0" cy="10081120"/>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476530" y="5737556"/>
              <a:ext cx="30497" cy="3335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grpSp>
        <p:nvGrpSpPr>
          <p:cNvPr id="4" name="组合 3"/>
          <p:cNvGrpSpPr/>
          <p:nvPr/>
        </p:nvGrpSpPr>
        <p:grpSpPr>
          <a:xfrm>
            <a:off x="6840431" y="1371111"/>
            <a:ext cx="3664388" cy="4210826"/>
            <a:chOff x="6840431" y="1507591"/>
            <a:chExt cx="2977580" cy="3679941"/>
          </a:xfrm>
        </p:grpSpPr>
        <p:grpSp>
          <p:nvGrpSpPr>
            <p:cNvPr id="49" name="组合 48"/>
            <p:cNvGrpSpPr/>
            <p:nvPr/>
          </p:nvGrpSpPr>
          <p:grpSpPr>
            <a:xfrm>
              <a:off x="6892750" y="1580120"/>
              <a:ext cx="2925261" cy="415523"/>
              <a:chOff x="4355976" y="1247489"/>
              <a:chExt cx="2193946" cy="311642"/>
            </a:xfrm>
          </p:grpSpPr>
          <p:sp>
            <p:nvSpPr>
              <p:cNvPr id="50" name="矩形 49"/>
              <p:cNvSpPr/>
              <p:nvPr/>
            </p:nvSpPr>
            <p:spPr>
              <a:xfrm>
                <a:off x="4355976" y="1247489"/>
                <a:ext cx="2193946"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1" name="TextBox 50"/>
              <p:cNvSpPr txBox="1"/>
              <p:nvPr/>
            </p:nvSpPr>
            <p:spPr>
              <a:xfrm>
                <a:off x="4943282" y="1274858"/>
                <a:ext cx="1440161" cy="262249"/>
              </a:xfrm>
              <a:prstGeom prst="rect">
                <a:avLst/>
              </a:prstGeom>
              <a:noFill/>
            </p:spPr>
            <p:txBody>
              <a:bodyPr wrap="square" rtlCol="0">
                <a:spAutoFit/>
              </a:bodyPr>
              <a:lstStyle/>
              <a:p>
                <a:r>
                  <a:rPr lang="zh-CN" altLang="en-US" sz="2000" b="1" dirty="0">
                    <a:solidFill>
                      <a:schemeClr val="bg1">
                        <a:lumMod val="25000"/>
                      </a:schemeClr>
                    </a:solidFill>
                    <a:latin typeface="微软雅黑"/>
                  </a:rPr>
                  <a:t>开篇导读</a:t>
                </a:r>
              </a:p>
            </p:txBody>
          </p:sp>
        </p:grpSp>
        <p:grpSp>
          <p:nvGrpSpPr>
            <p:cNvPr id="52" name="组合 51"/>
            <p:cNvGrpSpPr/>
            <p:nvPr/>
          </p:nvGrpSpPr>
          <p:grpSpPr>
            <a:xfrm>
              <a:off x="6892749" y="2397156"/>
              <a:ext cx="2925260" cy="415523"/>
              <a:chOff x="4355975" y="1860266"/>
              <a:chExt cx="2193945" cy="311642"/>
            </a:xfrm>
          </p:grpSpPr>
          <p:sp>
            <p:nvSpPr>
              <p:cNvPr id="53" name="矩形 52"/>
              <p:cNvSpPr/>
              <p:nvPr/>
            </p:nvSpPr>
            <p:spPr>
              <a:xfrm>
                <a:off x="4355975" y="1860266"/>
                <a:ext cx="2193945" cy="31164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4" name="TextBox 53"/>
              <p:cNvSpPr txBox="1"/>
              <p:nvPr/>
            </p:nvSpPr>
            <p:spPr>
              <a:xfrm>
                <a:off x="4934964" y="1863469"/>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设计</a:t>
                </a:r>
                <a:r>
                  <a:rPr lang="zh-CN" altLang="en-US" dirty="0" smtClean="0"/>
                  <a:t>模式与思想</a:t>
                </a:r>
                <a:endParaRPr lang="zh-CN" altLang="en-US" dirty="0"/>
              </a:p>
            </p:txBody>
          </p:sp>
        </p:grpSp>
        <p:grpSp>
          <p:nvGrpSpPr>
            <p:cNvPr id="55" name="组合 54"/>
            <p:cNvGrpSpPr/>
            <p:nvPr/>
          </p:nvGrpSpPr>
          <p:grpSpPr>
            <a:xfrm>
              <a:off x="6892749" y="3212302"/>
              <a:ext cx="2925260" cy="415523"/>
              <a:chOff x="4355975" y="2471625"/>
              <a:chExt cx="2193945" cy="311642"/>
            </a:xfrm>
          </p:grpSpPr>
          <p:sp>
            <p:nvSpPr>
              <p:cNvPr id="56" name="矩形 55"/>
              <p:cNvSpPr/>
              <p:nvPr/>
            </p:nvSpPr>
            <p:spPr>
              <a:xfrm>
                <a:off x="4355975" y="2471625"/>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7" name="TextBox 56"/>
              <p:cNvSpPr txBox="1"/>
              <p:nvPr/>
            </p:nvSpPr>
            <p:spPr>
              <a:xfrm>
                <a:off x="4965661" y="2485927"/>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smtClean="0"/>
                  <a:t>设计模式与范式</a:t>
                </a:r>
                <a:endParaRPr lang="zh-CN" altLang="en-US" dirty="0"/>
              </a:p>
            </p:txBody>
          </p:sp>
        </p:grpSp>
        <p:grpSp>
          <p:nvGrpSpPr>
            <p:cNvPr id="58" name="组合 57"/>
            <p:cNvGrpSpPr/>
            <p:nvPr/>
          </p:nvGrpSpPr>
          <p:grpSpPr>
            <a:xfrm>
              <a:off x="6892749" y="3927986"/>
              <a:ext cx="2925260" cy="415523"/>
              <a:chOff x="4355975" y="3008387"/>
              <a:chExt cx="2193945" cy="311642"/>
            </a:xfrm>
          </p:grpSpPr>
          <p:sp>
            <p:nvSpPr>
              <p:cNvPr id="59" name="矩形 58"/>
              <p:cNvSpPr/>
              <p:nvPr/>
            </p:nvSpPr>
            <p:spPr>
              <a:xfrm>
                <a:off x="4355975" y="3008387"/>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0" name="TextBox 59"/>
              <p:cNvSpPr txBox="1"/>
              <p:nvPr/>
            </p:nvSpPr>
            <p:spPr>
              <a:xfrm>
                <a:off x="4951599" y="3033083"/>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开</a:t>
                </a:r>
                <a:r>
                  <a:rPr lang="zh-CN" altLang="en-US" dirty="0" smtClean="0"/>
                  <a:t>源与项目实战</a:t>
                </a:r>
                <a:endParaRPr lang="zh-CN" altLang="en-US" dirty="0"/>
              </a:p>
            </p:txBody>
          </p:sp>
        </p:grpSp>
        <p:grpSp>
          <p:nvGrpSpPr>
            <p:cNvPr id="61" name="组合 60"/>
            <p:cNvGrpSpPr/>
            <p:nvPr/>
          </p:nvGrpSpPr>
          <p:grpSpPr>
            <a:xfrm>
              <a:off x="6892749" y="4772009"/>
              <a:ext cx="2925260" cy="415523"/>
              <a:chOff x="4355975" y="3641404"/>
              <a:chExt cx="2193945" cy="311642"/>
            </a:xfrm>
          </p:grpSpPr>
          <p:sp>
            <p:nvSpPr>
              <p:cNvPr id="62" name="矩形 61"/>
              <p:cNvSpPr/>
              <p:nvPr/>
            </p:nvSpPr>
            <p:spPr>
              <a:xfrm>
                <a:off x="4355975" y="3641404"/>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3" name="TextBox 62"/>
              <p:cNvSpPr txBox="1"/>
              <p:nvPr/>
            </p:nvSpPr>
            <p:spPr>
              <a:xfrm>
                <a:off x="4959916" y="3666100"/>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en-US" altLang="zh-CN" dirty="0"/>
                  <a:t>Q&amp;A</a:t>
                </a:r>
                <a:endParaRPr lang="zh-CN" altLang="en-US" dirty="0"/>
              </a:p>
            </p:txBody>
          </p:sp>
        </p:grpSp>
        <p:grpSp>
          <p:nvGrpSpPr>
            <p:cNvPr id="69" name="组合 68"/>
            <p:cNvGrpSpPr/>
            <p:nvPr/>
          </p:nvGrpSpPr>
          <p:grpSpPr>
            <a:xfrm>
              <a:off x="6840431" y="1507591"/>
              <a:ext cx="584019" cy="488049"/>
              <a:chOff x="4316737" y="1193094"/>
              <a:chExt cx="438014" cy="366037"/>
            </a:xfrm>
          </p:grpSpPr>
          <p:sp>
            <p:nvSpPr>
              <p:cNvPr id="70" name="直角三角形 69"/>
              <p:cNvSpPr/>
              <p:nvPr/>
            </p:nvSpPr>
            <p:spPr>
              <a:xfrm rot="10800000" flipH="1">
                <a:off x="4359841" y="1247489"/>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1" name="TextBox 70"/>
              <p:cNvSpPr txBox="1"/>
              <p:nvPr/>
            </p:nvSpPr>
            <p:spPr>
              <a:xfrm>
                <a:off x="4316737" y="1193094"/>
                <a:ext cx="193625" cy="248843"/>
              </a:xfrm>
              <a:prstGeom prst="rect">
                <a:avLst/>
              </a:prstGeom>
              <a:noFill/>
            </p:spPr>
            <p:txBody>
              <a:bodyPr wrap="none" rtlCol="0">
                <a:spAutoFit/>
              </a:bodyPr>
              <a:lstStyle/>
              <a:p>
                <a:r>
                  <a:rPr lang="en-US" altLang="zh-CN" sz="1867"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72" name="组合 71"/>
            <p:cNvGrpSpPr/>
            <p:nvPr/>
          </p:nvGrpSpPr>
          <p:grpSpPr>
            <a:xfrm>
              <a:off x="6856688" y="2329397"/>
              <a:ext cx="567760" cy="483280"/>
              <a:chOff x="4328932" y="1809448"/>
              <a:chExt cx="425820" cy="362460"/>
            </a:xfrm>
          </p:grpSpPr>
          <p:sp>
            <p:nvSpPr>
              <p:cNvPr id="73" name="直角三角形 72"/>
              <p:cNvSpPr/>
              <p:nvPr/>
            </p:nvSpPr>
            <p:spPr>
              <a:xfrm rot="10800000" flipH="1">
                <a:off x="4359842" y="1860266"/>
                <a:ext cx="394910" cy="311642"/>
              </a:xfrm>
              <a:prstGeom prst="rtTriangl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4" name="TextBox 73"/>
              <p:cNvSpPr txBox="1"/>
              <p:nvPr/>
            </p:nvSpPr>
            <p:spPr>
              <a:xfrm>
                <a:off x="4328932" y="1809448"/>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2</a:t>
                </a:r>
              </a:p>
            </p:txBody>
          </p:sp>
        </p:grpSp>
        <p:grpSp>
          <p:nvGrpSpPr>
            <p:cNvPr id="75" name="组合 74"/>
            <p:cNvGrpSpPr/>
            <p:nvPr/>
          </p:nvGrpSpPr>
          <p:grpSpPr>
            <a:xfrm>
              <a:off x="6856688" y="3138319"/>
              <a:ext cx="567760" cy="489503"/>
              <a:chOff x="4328932" y="2416140"/>
              <a:chExt cx="425820" cy="367127"/>
            </a:xfrm>
          </p:grpSpPr>
          <p:sp>
            <p:nvSpPr>
              <p:cNvPr id="76" name="直角三角形 75"/>
              <p:cNvSpPr/>
              <p:nvPr/>
            </p:nvSpPr>
            <p:spPr>
              <a:xfrm rot="10800000" flipH="1">
                <a:off x="4359842" y="2471625"/>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7" name="TextBox 76"/>
              <p:cNvSpPr txBox="1"/>
              <p:nvPr/>
            </p:nvSpPr>
            <p:spPr>
              <a:xfrm>
                <a:off x="4328932" y="2416140"/>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3</a:t>
                </a:r>
              </a:p>
            </p:txBody>
          </p:sp>
        </p:grpSp>
        <p:grpSp>
          <p:nvGrpSpPr>
            <p:cNvPr id="78" name="组合 77"/>
            <p:cNvGrpSpPr/>
            <p:nvPr/>
          </p:nvGrpSpPr>
          <p:grpSpPr>
            <a:xfrm>
              <a:off x="6856688" y="3856958"/>
              <a:ext cx="567760" cy="486547"/>
              <a:chOff x="4328932" y="2955119"/>
              <a:chExt cx="425820" cy="364910"/>
            </a:xfrm>
          </p:grpSpPr>
          <p:sp>
            <p:nvSpPr>
              <p:cNvPr id="79" name="直角三角形 78"/>
              <p:cNvSpPr/>
              <p:nvPr/>
            </p:nvSpPr>
            <p:spPr>
              <a:xfrm rot="10800000" flipH="1">
                <a:off x="4359842" y="3008387"/>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0" name="TextBox 79"/>
              <p:cNvSpPr txBox="1"/>
              <p:nvPr/>
            </p:nvSpPr>
            <p:spPr>
              <a:xfrm>
                <a:off x="4328932" y="2955119"/>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4</a:t>
                </a:r>
              </a:p>
            </p:txBody>
          </p:sp>
        </p:grpSp>
        <p:grpSp>
          <p:nvGrpSpPr>
            <p:cNvPr id="81" name="组合 80"/>
            <p:cNvGrpSpPr/>
            <p:nvPr/>
          </p:nvGrpSpPr>
          <p:grpSpPr>
            <a:xfrm>
              <a:off x="6856684" y="4689949"/>
              <a:ext cx="567764" cy="497579"/>
              <a:chOff x="4328929" y="3579862"/>
              <a:chExt cx="425823" cy="373184"/>
            </a:xfrm>
          </p:grpSpPr>
          <p:sp>
            <p:nvSpPr>
              <p:cNvPr id="82" name="直角三角形 81"/>
              <p:cNvSpPr/>
              <p:nvPr/>
            </p:nvSpPr>
            <p:spPr>
              <a:xfrm rot="10800000" flipH="1">
                <a:off x="4359842" y="3641404"/>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3" name="TextBox 82"/>
              <p:cNvSpPr txBox="1"/>
              <p:nvPr/>
            </p:nvSpPr>
            <p:spPr>
              <a:xfrm>
                <a:off x="4328929" y="3579862"/>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5</a:t>
                </a:r>
              </a:p>
            </p:txBody>
          </p:sp>
        </p:grpSp>
      </p:grpSp>
      <p:grpSp>
        <p:nvGrpSpPr>
          <p:cNvPr id="101" name="组合 100"/>
          <p:cNvGrpSpPr/>
          <p:nvPr/>
        </p:nvGrpSpPr>
        <p:grpSpPr>
          <a:xfrm>
            <a:off x="2779125" y="2170674"/>
            <a:ext cx="2371995" cy="2248803"/>
            <a:chOff x="2084344" y="1728449"/>
            <a:chExt cx="1778996" cy="1686602"/>
          </a:xfrm>
        </p:grpSpPr>
        <p:sp>
          <p:nvSpPr>
            <p:cNvPr id="7" name="矩形 6"/>
            <p:cNvSpPr/>
            <p:nvPr/>
          </p:nvSpPr>
          <p:spPr>
            <a:xfrm>
              <a:off x="2084344" y="1728449"/>
              <a:ext cx="1778996" cy="1686602"/>
            </a:xfrm>
            <a:prstGeom prst="rect">
              <a:avLst/>
            </a:prstGeom>
            <a:solidFill>
              <a:srgbClr val="FFFFFF">
                <a:alpha val="94000"/>
              </a:srgbClr>
            </a:solidFill>
            <a:ln w="73025" cap="sq" cmpd="sng">
              <a:solidFill>
                <a:srgbClr val="00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84" name="TextBox 83"/>
            <p:cNvSpPr txBox="1"/>
            <p:nvPr/>
          </p:nvSpPr>
          <p:spPr>
            <a:xfrm>
              <a:off x="2364005" y="2082399"/>
              <a:ext cx="1247845" cy="561741"/>
            </a:xfrm>
            <a:prstGeom prst="rect">
              <a:avLst/>
            </a:prstGeom>
            <a:noFill/>
            <a:ln>
              <a:noFill/>
            </a:ln>
          </p:spPr>
          <p:txBody>
            <a:bodyPr wrap="square" rtlCol="0">
              <a:spAutoFit/>
            </a:bodyPr>
            <a:lstStyle/>
            <a:p>
              <a:pPr algn="ctr"/>
              <a:r>
                <a:rPr lang="zh-CN" altLang="en-US" sz="4267" dirty="0">
                  <a:solidFill>
                    <a:schemeClr val="bg1">
                      <a:lumMod val="25000"/>
                    </a:schemeClr>
                  </a:solidFill>
                  <a:latin typeface="思源黑体 CN Bold" pitchFamily="34" charset="-122"/>
                  <a:ea typeface="思源黑体 CN Bold" pitchFamily="34" charset="-122"/>
                </a:rPr>
                <a:t>目录</a:t>
              </a:r>
            </a:p>
          </p:txBody>
        </p:sp>
        <p:sp>
          <p:nvSpPr>
            <p:cNvPr id="86" name="TextBox 85"/>
            <p:cNvSpPr txBox="1"/>
            <p:nvPr/>
          </p:nvSpPr>
          <p:spPr>
            <a:xfrm>
              <a:off x="2287129" y="2600060"/>
              <a:ext cx="1407383" cy="346249"/>
            </a:xfrm>
            <a:prstGeom prst="rect">
              <a:avLst/>
            </a:prstGeom>
            <a:noFill/>
            <a:ln>
              <a:noFill/>
            </a:ln>
          </p:spPr>
          <p:txBody>
            <a:bodyPr wrap="square" rtlCol="0">
              <a:spAutoFit/>
            </a:bodyPr>
            <a:lstStyle/>
            <a:p>
              <a:pPr algn="ctr"/>
              <a:r>
                <a:rPr lang="en-US" altLang="zh-CN" sz="2400" dirty="0">
                  <a:solidFill>
                    <a:schemeClr val="bg1">
                      <a:lumMod val="25000"/>
                    </a:schemeClr>
                  </a:solidFill>
                  <a:latin typeface="Open Sans Extrabold" pitchFamily="34" charset="0"/>
                  <a:ea typeface="Open Sans Extrabold" pitchFamily="34" charset="0"/>
                  <a:cs typeface="Open Sans Extrabold" pitchFamily="34" charset="0"/>
                </a:rPr>
                <a:t>CATALOG</a:t>
              </a:r>
              <a:endParaRPr lang="zh-CN" altLang="en-US" sz="2400" dirty="0">
                <a:solidFill>
                  <a:schemeClr val="bg1">
                    <a:lumMod val="25000"/>
                  </a:schemeClr>
                </a:solidFill>
                <a:latin typeface="Open Sans Extrabold" pitchFamily="34" charset="0"/>
                <a:ea typeface="思源黑体 CN Regular" pitchFamily="34" charset="-122"/>
                <a:cs typeface="Open Sans Extrabold" pitchFamily="34" charset="0"/>
              </a:endParaRPr>
            </a:p>
          </p:txBody>
        </p:sp>
      </p:grpSp>
      <p:cxnSp>
        <p:nvCxnSpPr>
          <p:cNvPr id="93" name="直接连接符 92"/>
          <p:cNvCxnSpPr/>
          <p:nvPr/>
        </p:nvCxnSpPr>
        <p:spPr>
          <a:xfrm flipH="1">
            <a:off x="3404233" y="4419477"/>
            <a:ext cx="1795727" cy="1100232"/>
          </a:xfrm>
          <a:prstGeom prst="line">
            <a:avLst/>
          </a:prstGeom>
          <a:ln w="12700">
            <a:solidFill>
              <a:srgbClr val="00FF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61528" y="1028734"/>
            <a:ext cx="1795727" cy="1100232"/>
          </a:xfrm>
          <a:prstGeom prst="line">
            <a:avLst/>
          </a:prstGeom>
          <a:ln w="12700">
            <a:solidFill>
              <a:srgbClr val="00FF00"/>
            </a:solidFill>
            <a:headEnd type="oval"/>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grpSp>
        <p:nvGrpSpPr>
          <p:cNvPr id="85" name="组合 84"/>
          <p:cNvGrpSpPr/>
          <p:nvPr/>
        </p:nvGrpSpPr>
        <p:grpSpPr>
          <a:xfrm>
            <a:off x="-32020" y="-47491"/>
            <a:ext cx="2971310" cy="6905491"/>
            <a:chOff x="-32021" y="-6547"/>
            <a:chExt cx="3039763" cy="7041522"/>
          </a:xfrm>
        </p:grpSpPr>
        <p:pic>
          <p:nvPicPr>
            <p:cNvPr id="88" name="圖片 24"/>
            <p:cNvPicPr>
              <a:picLocks noChangeAspect="1"/>
            </p:cNvPicPr>
            <p:nvPr/>
          </p:nvPicPr>
          <p:blipFill rotWithShape="1">
            <a:blip r:embed="rId4" cstate="print">
              <a:extLst>
                <a:ext uri="{28A0092B-C50C-407E-A947-70E740481C1C}">
                  <a14:useLocalDpi xmlns:a14="http://schemas.microsoft.com/office/drawing/2010/main" val="0"/>
                </a:ext>
              </a:extLst>
            </a:blip>
            <a:srcRect l="4600" r="6529"/>
            <a:stretch/>
          </p:blipFill>
          <p:spPr>
            <a:xfrm>
              <a:off x="-16255" y="5243342"/>
              <a:ext cx="3023997" cy="1791633"/>
            </a:xfrm>
            <a:prstGeom prst="rect">
              <a:avLst/>
            </a:prstGeom>
          </p:spPr>
        </p:pic>
        <p:pic>
          <p:nvPicPr>
            <p:cNvPr id="98" name="圖片 32"/>
            <p:cNvPicPr>
              <a:picLocks noChangeAspect="1"/>
            </p:cNvPicPr>
            <p:nvPr/>
          </p:nvPicPr>
          <p:blipFill rotWithShape="1">
            <a:blip r:embed="rId5" cstate="print">
              <a:extLst>
                <a:ext uri="{28A0092B-C50C-407E-A947-70E740481C1C}">
                  <a14:useLocalDpi xmlns:a14="http://schemas.microsoft.com/office/drawing/2010/main" val="0"/>
                </a:ext>
              </a:extLst>
            </a:blip>
            <a:srcRect t="5975" b="1"/>
            <a:stretch/>
          </p:blipFill>
          <p:spPr>
            <a:xfrm>
              <a:off x="-15281" y="3595720"/>
              <a:ext cx="3017920" cy="1686688"/>
            </a:xfrm>
            <a:prstGeom prst="rect">
              <a:avLst/>
            </a:prstGeom>
          </p:spPr>
        </p:pic>
        <p:pic>
          <p:nvPicPr>
            <p:cNvPr id="92" name="圖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00" y="1859615"/>
              <a:ext cx="3013958" cy="1757138"/>
            </a:xfrm>
            <a:prstGeom prst="rect">
              <a:avLst/>
            </a:prstGeom>
          </p:spPr>
        </p:pic>
        <p:pic>
          <p:nvPicPr>
            <p:cNvPr id="94" name="圖片 30"/>
            <p:cNvPicPr>
              <a:picLocks noChangeAspect="1"/>
            </p:cNvPicPr>
            <p:nvPr/>
          </p:nvPicPr>
          <p:blipFill rotWithShape="1">
            <a:blip r:embed="rId7" cstate="print">
              <a:extLst>
                <a:ext uri="{28A0092B-C50C-407E-A947-70E740481C1C}">
                  <a14:useLocalDpi xmlns:a14="http://schemas.microsoft.com/office/drawing/2010/main" val="0"/>
                </a:ext>
              </a:extLst>
            </a:blip>
            <a:srcRect b="4930"/>
            <a:stretch/>
          </p:blipFill>
          <p:spPr>
            <a:xfrm>
              <a:off x="-32021" y="-6547"/>
              <a:ext cx="3030625" cy="1867809"/>
            </a:xfrm>
            <a:prstGeom prst="rect">
              <a:avLst/>
            </a:prstGeom>
          </p:spPr>
        </p:pic>
      </p:grpSp>
      <p:sp>
        <p:nvSpPr>
          <p:cNvPr id="103" name="矩形 102"/>
          <p:cNvSpPr/>
          <p:nvPr/>
        </p:nvSpPr>
        <p:spPr>
          <a:xfrm>
            <a:off x="-64363" y="-47491"/>
            <a:ext cx="2998063" cy="6919039"/>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12</a:t>
            </a:fld>
            <a:endParaRPr lang="zh-CN" altLang="en-US">
              <a:solidFill>
                <a:srgbClr val="EFEFEF">
                  <a:tint val="75000"/>
                </a:srgbClr>
              </a:solidFill>
            </a:endParaRPr>
          </a:p>
        </p:txBody>
      </p:sp>
    </p:spTree>
    <p:extLst>
      <p:ext uri="{BB962C8B-B14F-4D97-AF65-F5344CB8AC3E}">
        <p14:creationId xmlns:p14="http://schemas.microsoft.com/office/powerpoint/2010/main" val="1888735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99595"/>
          </a:xfrm>
        </p:spPr>
        <p:txBody>
          <a:bodyPr>
            <a:normAutofit/>
          </a:bodyPr>
          <a:lstStyle/>
          <a:p>
            <a:r>
              <a:rPr lang="zh-CN" altLang="en-US" dirty="0" smtClean="0"/>
              <a:t>设计模式与思想</a:t>
            </a:r>
            <a:r>
              <a:rPr lang="en-US" altLang="zh-CN" dirty="0" smtClean="0"/>
              <a:t>-</a:t>
            </a:r>
            <a:r>
              <a:rPr lang="zh-CN" altLang="en-US" dirty="0" smtClean="0"/>
              <a:t>面向对象</a:t>
            </a:r>
            <a:r>
              <a:rPr lang="en-US" altLang="zh-CN" dirty="0" smtClean="0"/>
              <a:t>-</a:t>
            </a:r>
            <a:r>
              <a:rPr lang="zh-CN" altLang="en-US" dirty="0" smtClean="0"/>
              <a:t>想到啥？</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13</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1944687"/>
            <a:ext cx="3227388" cy="3227388"/>
          </a:xfrm>
          <a:prstGeom prst="rect">
            <a:avLst/>
          </a:prstGeom>
        </p:spPr>
      </p:pic>
      <p:sp>
        <p:nvSpPr>
          <p:cNvPr id="29" name="Rectangle 3"/>
          <p:cNvSpPr txBox="1">
            <a:spLocks noChangeArrowheads="1"/>
          </p:cNvSpPr>
          <p:nvPr/>
        </p:nvSpPr>
        <p:spPr>
          <a:xfrm>
            <a:off x="6983407" y="2303101"/>
            <a:ext cx="3036893" cy="23324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面向对象编程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面向对象语言</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面向对象分析</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面向对象设计</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403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anim calcmode="lin" valueType="num">
                                      <p:cBhvr additive="base">
                                        <p:cTn id="13"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 calcmode="lin" valueType="num">
                                      <p:cBhvr additive="base">
                                        <p:cTn id="19"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anim calcmode="lin" valueType="num">
                                      <p:cBhvr additive="base">
                                        <p:cTn id="25"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anim calcmode="lin" valueType="num">
                                      <p:cBhvr additive="base">
                                        <p:cTn id="31"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8" name="Rectangle 3"/>
          <p:cNvSpPr txBox="1">
            <a:spLocks noChangeArrowheads="1"/>
          </p:cNvSpPr>
          <p:nvPr/>
        </p:nvSpPr>
        <p:spPr>
          <a:xfrm>
            <a:off x="6634162" y="2294551"/>
            <a:ext cx="5341938" cy="20149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微软雅黑" panose="020B0503020204020204" pitchFamily="34" charset="-122"/>
                <a:ea typeface="微软雅黑" panose="020B0503020204020204" pitchFamily="34" charset="-122"/>
              </a:rPr>
              <a:t>JavaScript</a:t>
            </a:r>
            <a:r>
              <a:rPr lang="zh-CN" altLang="en-US" dirty="0">
                <a:latin typeface="微软雅黑" panose="020B0503020204020204" pitchFamily="34" charset="-122"/>
                <a:ea typeface="微软雅黑" panose="020B0503020204020204" pitchFamily="34" charset="-122"/>
              </a:rPr>
              <a:t>算不算是面向对象的语言？</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开发语言一定是非黑即白吗？</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635000" y="2068539"/>
            <a:ext cx="4708525" cy="3051124"/>
          </a:xfrm>
          <a:prstGeom prst="rect">
            <a:avLst/>
          </a:prstGeom>
        </p:spPr>
      </p:pic>
    </p:spTree>
    <p:extLst>
      <p:ext uri="{BB962C8B-B14F-4D97-AF65-F5344CB8AC3E}">
        <p14:creationId xmlns:p14="http://schemas.microsoft.com/office/powerpoint/2010/main" val="176795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additive="base">
                                        <p:cTn id="14"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设计模式与思想</a:t>
            </a:r>
            <a:r>
              <a:rPr lang="en-US" altLang="zh-CN" dirty="0" smtClean="0"/>
              <a:t>-</a:t>
            </a:r>
            <a:r>
              <a:rPr lang="zh-CN" altLang="en-US" dirty="0" smtClean="0"/>
              <a:t>面向对象</a:t>
            </a:r>
            <a:r>
              <a:rPr lang="en-US" altLang="zh-CN" dirty="0" smtClean="0"/>
              <a:t>-</a:t>
            </a:r>
            <a:r>
              <a:rPr lang="zh-CN" altLang="en-US" dirty="0"/>
              <a:t>何</a:t>
            </a:r>
            <a:r>
              <a:rPr lang="zh-CN" altLang="en-US" dirty="0" smtClean="0"/>
              <a:t>用</a:t>
            </a:r>
            <a:r>
              <a:rPr lang="zh-CN" altLang="en-US" dirty="0"/>
              <a:t>？</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15</a:t>
            </a:fld>
            <a:endParaRPr lang="zh-CN" altLang="en-US"/>
          </a:p>
        </p:txBody>
      </p:sp>
      <p:pic>
        <p:nvPicPr>
          <p:cNvPr id="5" name="图片 4"/>
          <p:cNvPicPr>
            <a:picLocks noChangeAspect="1"/>
          </p:cNvPicPr>
          <p:nvPr/>
        </p:nvPicPr>
        <p:blipFill>
          <a:blip r:embed="rId3"/>
          <a:stretch>
            <a:fillRect/>
          </a:stretch>
        </p:blipFill>
        <p:spPr>
          <a:xfrm>
            <a:off x="687209" y="1191027"/>
            <a:ext cx="6341272" cy="5057131"/>
          </a:xfrm>
          <a:prstGeom prst="rect">
            <a:avLst/>
          </a:prstGeom>
        </p:spPr>
      </p:pic>
      <p:sp>
        <p:nvSpPr>
          <p:cNvPr id="6" name="矩形 5"/>
          <p:cNvSpPr/>
          <p:nvPr/>
        </p:nvSpPr>
        <p:spPr>
          <a:xfrm>
            <a:off x="3668748" y="2619213"/>
            <a:ext cx="2805193" cy="110037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3"/>
          <p:cNvSpPr txBox="1">
            <a:spLocks noChangeArrowheads="1"/>
          </p:cNvSpPr>
          <p:nvPr/>
        </p:nvSpPr>
        <p:spPr>
          <a:xfrm>
            <a:off x="7188201" y="1427746"/>
            <a:ext cx="4532146" cy="229184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思考</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一下？</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哪一个</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不算是面向对象特有的</a:t>
            </a:r>
            <a:r>
              <a:rPr lang="zh-CN" altLang="en-US" sz="2600" dirty="0" smtClean="0">
                <a:solidFill>
                  <a:schemeClr val="tx1">
                    <a:lumMod val="95000"/>
                    <a:lumOff val="5000"/>
                  </a:schemeClr>
                </a:solidFill>
              </a:rPr>
              <a:t>？</a:t>
            </a:r>
            <a:endParaRPr lang="en-US" altLang="zh-CN" sz="2600" dirty="0" smtClean="0">
              <a:solidFill>
                <a:schemeClr val="tx1">
                  <a:lumMod val="95000"/>
                  <a:lumOff val="5000"/>
                </a:schemeClr>
              </a:solidFill>
            </a:endParaRPr>
          </a:p>
        </p:txBody>
      </p:sp>
    </p:spTree>
    <p:extLst>
      <p:ext uri="{BB962C8B-B14F-4D97-AF65-F5344CB8AC3E}">
        <p14:creationId xmlns:p14="http://schemas.microsoft.com/office/powerpoint/2010/main" val="216632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a:t>
            </a:r>
            <a:r>
              <a:rPr lang="zh-CN" altLang="en-US" dirty="0" smtClean="0"/>
              <a:t>模式与思想</a:t>
            </a:r>
            <a:r>
              <a:rPr lang="en-US" altLang="zh-CN" dirty="0" smtClean="0"/>
              <a:t>-</a:t>
            </a:r>
            <a:r>
              <a:rPr lang="zh-CN" altLang="en-US" dirty="0" smtClean="0"/>
              <a:t>面向对象</a:t>
            </a:r>
            <a:r>
              <a:rPr lang="en-US" altLang="zh-CN" dirty="0" smtClean="0"/>
              <a:t>-</a:t>
            </a:r>
            <a:r>
              <a:rPr lang="zh-CN" altLang="en-US" dirty="0" smtClean="0"/>
              <a:t>基于接口而非实现</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16</a:t>
            </a:fld>
            <a:endParaRPr lang="zh-CN" altLang="en-US"/>
          </a:p>
        </p:txBody>
      </p:sp>
      <p:pic>
        <p:nvPicPr>
          <p:cNvPr id="3" name="图片 2"/>
          <p:cNvPicPr>
            <a:picLocks noChangeAspect="1"/>
          </p:cNvPicPr>
          <p:nvPr/>
        </p:nvPicPr>
        <p:blipFill>
          <a:blip r:embed="rId3"/>
          <a:stretch>
            <a:fillRect/>
          </a:stretch>
        </p:blipFill>
        <p:spPr>
          <a:xfrm>
            <a:off x="5226842" y="917706"/>
            <a:ext cx="5327880" cy="4748081"/>
          </a:xfrm>
          <a:prstGeom prst="rect">
            <a:avLst/>
          </a:prstGeom>
        </p:spPr>
      </p:pic>
      <p:pic>
        <p:nvPicPr>
          <p:cNvPr id="1026" name="Picture 2" descr="Java如何实现跨平台？原理是怎样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87" y="1824037"/>
            <a:ext cx="2836134"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8" name="Rectangle 3"/>
          <p:cNvSpPr txBox="1">
            <a:spLocks noChangeArrowheads="1"/>
          </p:cNvSpPr>
          <p:nvPr/>
        </p:nvSpPr>
        <p:spPr>
          <a:xfrm>
            <a:off x="635000" y="1430951"/>
            <a:ext cx="9647238" cy="16678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假设我们的系统中有很多涉及图片处理和存储的业务逻辑。图片经过处理之后被上传到阿里云上？怎么设计？</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40155" y="2343495"/>
            <a:ext cx="4618464" cy="4023841"/>
          </a:xfrm>
          <a:prstGeom prst="rect">
            <a:avLst/>
          </a:prstGeom>
        </p:spPr>
      </p:pic>
      <p:pic>
        <p:nvPicPr>
          <p:cNvPr id="3" name="图片 2"/>
          <p:cNvPicPr>
            <a:picLocks noChangeAspect="1"/>
          </p:cNvPicPr>
          <p:nvPr/>
        </p:nvPicPr>
        <p:blipFill>
          <a:blip r:embed="rId4"/>
          <a:stretch>
            <a:fillRect/>
          </a:stretch>
        </p:blipFill>
        <p:spPr>
          <a:xfrm>
            <a:off x="5808642" y="2343494"/>
            <a:ext cx="4473596" cy="4023841"/>
          </a:xfrm>
          <a:prstGeom prst="rect">
            <a:avLst/>
          </a:prstGeom>
        </p:spPr>
      </p:pic>
    </p:spTree>
    <p:extLst>
      <p:ext uri="{BB962C8B-B14F-4D97-AF65-F5344CB8AC3E}">
        <p14:creationId xmlns:p14="http://schemas.microsoft.com/office/powerpoint/2010/main" val="1619058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设计模式与思想</a:t>
            </a:r>
            <a:r>
              <a:rPr lang="en-US" altLang="zh-CN" dirty="0" smtClean="0"/>
              <a:t>-</a:t>
            </a:r>
            <a:r>
              <a:rPr lang="zh-CN" altLang="en-US" dirty="0" smtClean="0"/>
              <a:t>面向对象</a:t>
            </a:r>
            <a:r>
              <a:rPr lang="en-US" altLang="zh-CN" dirty="0" smtClean="0"/>
              <a:t>-</a:t>
            </a:r>
            <a:r>
              <a:rPr lang="zh-CN" altLang="en-US" dirty="0" smtClean="0"/>
              <a:t>少用继承，多用组合</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18</a:t>
            </a:fld>
            <a:endParaRPr lang="zh-CN" altLang="en-US"/>
          </a:p>
        </p:txBody>
      </p:sp>
      <p:sp>
        <p:nvSpPr>
          <p:cNvPr id="29" name="Rectangle 3"/>
          <p:cNvSpPr txBox="1">
            <a:spLocks noChangeArrowheads="1"/>
          </p:cNvSpPr>
          <p:nvPr/>
        </p:nvSpPr>
        <p:spPr>
          <a:xfrm>
            <a:off x="6695236" y="2918470"/>
            <a:ext cx="3891384" cy="76865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为什么不推荐使用继承</a:t>
            </a:r>
            <a:r>
              <a:rPr lang="zh-CN" altLang="en-US" sz="2600" dirty="0" smtClean="0"/>
              <a:t>？</a:t>
            </a:r>
            <a:endParaRPr lang="en-US" altLang="zh-CN" sz="2600" dirty="0" smtClean="0"/>
          </a:p>
        </p:txBody>
      </p:sp>
      <p:pic>
        <p:nvPicPr>
          <p:cNvPr id="9" name="图片 8"/>
          <p:cNvPicPr>
            <a:picLocks noChangeAspect="1"/>
          </p:cNvPicPr>
          <p:nvPr/>
        </p:nvPicPr>
        <p:blipFill>
          <a:blip r:embed="rId3"/>
          <a:stretch>
            <a:fillRect/>
          </a:stretch>
        </p:blipFill>
        <p:spPr>
          <a:xfrm>
            <a:off x="952500" y="2185989"/>
            <a:ext cx="4481453" cy="2233613"/>
          </a:xfrm>
          <a:prstGeom prst="rect">
            <a:avLst/>
          </a:prstGeom>
        </p:spPr>
      </p:pic>
    </p:spTree>
    <p:extLst>
      <p:ext uri="{BB962C8B-B14F-4D97-AF65-F5344CB8AC3E}">
        <p14:creationId xmlns:p14="http://schemas.microsoft.com/office/powerpoint/2010/main" val="309735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面向对象</a:t>
            </a:r>
            <a:r>
              <a:rPr lang="en-US" altLang="zh-CN" dirty="0"/>
              <a:t>-</a:t>
            </a:r>
            <a:r>
              <a:rPr lang="zh-CN" altLang="en-US" dirty="0"/>
              <a:t>少用继承，多用组合</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19</a:t>
            </a:fld>
            <a:endParaRPr lang="zh-CN" altLang="en-US"/>
          </a:p>
        </p:txBody>
      </p:sp>
      <p:sp>
        <p:nvSpPr>
          <p:cNvPr id="29" name="Rectangle 3"/>
          <p:cNvSpPr txBox="1">
            <a:spLocks noChangeArrowheads="1"/>
          </p:cNvSpPr>
          <p:nvPr/>
        </p:nvSpPr>
        <p:spPr>
          <a:xfrm>
            <a:off x="721891" y="1171575"/>
            <a:ext cx="10720809" cy="7972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下面的关于鸟类的</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设计</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有问题吗？</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715289" y="1968800"/>
            <a:ext cx="8734012" cy="1914525"/>
          </a:xfrm>
          <a:prstGeom prst="rect">
            <a:avLst/>
          </a:prstGeom>
        </p:spPr>
      </p:pic>
      <p:sp>
        <p:nvSpPr>
          <p:cNvPr id="6" name="Rectangle 3"/>
          <p:cNvSpPr txBox="1">
            <a:spLocks noChangeArrowheads="1"/>
          </p:cNvSpPr>
          <p:nvPr/>
        </p:nvSpPr>
        <p:spPr>
          <a:xfrm>
            <a:off x="721891" y="4024762"/>
            <a:ext cx="8634417" cy="13115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不使用继承，我们可以用什么手段来替代继承？</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636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bg1">
                    <a:lumMod val="10000"/>
                  </a:schemeClr>
                </a:solidFill>
              </a:rPr>
              <a:t>签到码</a:t>
            </a:r>
            <a:endParaRPr lang="zh-CN" altLang="en-US" dirty="0">
              <a:solidFill>
                <a:schemeClr val="bg1">
                  <a:lumMod val="10000"/>
                </a:schemeClr>
              </a:solidFill>
            </a:endParaRPr>
          </a:p>
        </p:txBody>
      </p:sp>
      <p:sp>
        <p:nvSpPr>
          <p:cNvPr id="4" name="灯片编号占位符 3"/>
          <p:cNvSpPr>
            <a:spLocks noGrp="1"/>
          </p:cNvSpPr>
          <p:nvPr>
            <p:ph type="sldNum" sz="quarter" idx="12"/>
          </p:nvPr>
        </p:nvSpPr>
        <p:spPr/>
        <p:txBody>
          <a:bodyPr/>
          <a:lstStyle/>
          <a:p>
            <a:fld id="{2690A93D-9572-4883-973B-ECAF431D4803}" type="slidenum">
              <a:rPr lang="zh-CN" altLang="en-US" smtClean="0"/>
              <a:t>2</a:t>
            </a:fld>
            <a:endParaRPr lang="zh-CN" altLang="en-US"/>
          </a:p>
        </p:txBody>
      </p:sp>
      <p:pic>
        <p:nvPicPr>
          <p:cNvPr id="3" name="图片 2"/>
          <p:cNvPicPr>
            <a:picLocks noChangeAspect="1"/>
          </p:cNvPicPr>
          <p:nvPr/>
        </p:nvPicPr>
        <p:blipFill>
          <a:blip r:embed="rId3"/>
          <a:stretch>
            <a:fillRect/>
          </a:stretch>
        </p:blipFill>
        <p:spPr>
          <a:xfrm>
            <a:off x="3987260" y="1795057"/>
            <a:ext cx="4217480" cy="4183876"/>
          </a:xfrm>
          <a:prstGeom prst="rect">
            <a:avLst/>
          </a:prstGeom>
        </p:spPr>
      </p:pic>
    </p:spTree>
    <p:extLst>
      <p:ext uri="{BB962C8B-B14F-4D97-AF65-F5344CB8AC3E}">
        <p14:creationId xmlns:p14="http://schemas.microsoft.com/office/powerpoint/2010/main" val="2265560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面向对象</a:t>
            </a:r>
            <a:r>
              <a:rPr lang="en-US" altLang="zh-CN" dirty="0"/>
              <a:t>-</a:t>
            </a:r>
            <a:r>
              <a:rPr lang="zh-CN" altLang="en-US" dirty="0"/>
              <a:t>少用继承，多用组合</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20</a:t>
            </a:fld>
            <a:endParaRPr lang="zh-CN" altLang="en-US"/>
          </a:p>
        </p:txBody>
      </p:sp>
      <p:sp>
        <p:nvSpPr>
          <p:cNvPr id="6" name="Rectangle 3"/>
          <p:cNvSpPr txBox="1">
            <a:spLocks noChangeArrowheads="1"/>
          </p:cNvSpPr>
          <p:nvPr/>
        </p:nvSpPr>
        <p:spPr>
          <a:xfrm>
            <a:off x="7319169" y="990599"/>
            <a:ext cx="3278188" cy="375761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组合，接口，委托</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723900" y="1092199"/>
            <a:ext cx="6032500" cy="5054601"/>
          </a:xfrm>
          <a:prstGeom prst="rect">
            <a:avLst/>
          </a:prstGeom>
        </p:spPr>
      </p:pic>
    </p:spTree>
    <p:extLst>
      <p:ext uri="{BB962C8B-B14F-4D97-AF65-F5344CB8AC3E}">
        <p14:creationId xmlns:p14="http://schemas.microsoft.com/office/powerpoint/2010/main" val="73180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8" name="Rectangle 3"/>
          <p:cNvSpPr txBox="1">
            <a:spLocks noChangeArrowheads="1"/>
          </p:cNvSpPr>
          <p:nvPr/>
        </p:nvSpPr>
        <p:spPr>
          <a:xfrm>
            <a:off x="635000" y="1430951"/>
            <a:ext cx="9647238" cy="16678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一些特定的设计模式固定使用继承或者组合，你能想到哪些</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8236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solidFill>
                  <a:schemeClr val="tx1">
                    <a:lumMod val="95000"/>
                    <a:lumOff val="5000"/>
                  </a:schemeClr>
                </a:solidFill>
              </a:rPr>
              <a:t>设计模式与思想</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设计原则</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单一原则判定</a:t>
            </a:r>
            <a:endParaRPr lang="zh-CN" altLang="en-US" dirty="0">
              <a:solidFill>
                <a:schemeClr val="tx1">
                  <a:lumMod val="95000"/>
                  <a:lumOff val="5000"/>
                </a:schemeClr>
              </a:solidFill>
            </a:endParaRP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22</a:t>
            </a:fld>
            <a:endParaRPr lang="zh-CN" altLang="en-US"/>
          </a:p>
        </p:txBody>
      </p:sp>
      <p:pic>
        <p:nvPicPr>
          <p:cNvPr id="8" name="图片 7"/>
          <p:cNvPicPr>
            <a:picLocks noChangeAspect="1"/>
          </p:cNvPicPr>
          <p:nvPr/>
        </p:nvPicPr>
        <p:blipFill>
          <a:blip r:embed="rId3"/>
          <a:stretch>
            <a:fillRect/>
          </a:stretch>
        </p:blipFill>
        <p:spPr>
          <a:xfrm>
            <a:off x="513510" y="1569828"/>
            <a:ext cx="4777908" cy="4321980"/>
          </a:xfrm>
          <a:prstGeom prst="rect">
            <a:avLst/>
          </a:prstGeom>
        </p:spPr>
      </p:pic>
      <p:pic>
        <p:nvPicPr>
          <p:cNvPr id="10" name="图片 9"/>
          <p:cNvPicPr>
            <a:picLocks noChangeAspect="1"/>
          </p:cNvPicPr>
          <p:nvPr/>
        </p:nvPicPr>
        <p:blipFill>
          <a:blip r:embed="rId4"/>
          <a:stretch>
            <a:fillRect/>
          </a:stretch>
        </p:blipFill>
        <p:spPr>
          <a:xfrm>
            <a:off x="5684475" y="1569828"/>
            <a:ext cx="5937976" cy="4321980"/>
          </a:xfrm>
          <a:prstGeom prst="rect">
            <a:avLst/>
          </a:prstGeom>
        </p:spPr>
      </p:pic>
    </p:spTree>
    <p:extLst>
      <p:ext uri="{BB962C8B-B14F-4D97-AF65-F5344CB8AC3E}">
        <p14:creationId xmlns:p14="http://schemas.microsoft.com/office/powerpoint/2010/main" val="2623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solidFill>
                  <a:schemeClr val="tx1">
                    <a:lumMod val="95000"/>
                    <a:lumOff val="5000"/>
                  </a:schemeClr>
                </a:solidFill>
              </a:rPr>
              <a:t>设计模式与思想</a:t>
            </a:r>
            <a:r>
              <a:rPr lang="en-US" altLang="zh-CN" dirty="0">
                <a:solidFill>
                  <a:schemeClr val="tx1">
                    <a:lumMod val="95000"/>
                    <a:lumOff val="5000"/>
                  </a:schemeClr>
                </a:solidFill>
              </a:rPr>
              <a:t>-</a:t>
            </a:r>
            <a:r>
              <a:rPr lang="zh-CN" altLang="en-US" dirty="0">
                <a:solidFill>
                  <a:schemeClr val="tx1">
                    <a:lumMod val="95000"/>
                    <a:lumOff val="5000"/>
                  </a:schemeClr>
                </a:solidFill>
              </a:rPr>
              <a:t>设计原则</a:t>
            </a:r>
            <a:r>
              <a:rPr lang="en-US" altLang="zh-CN" dirty="0">
                <a:solidFill>
                  <a:schemeClr val="tx1">
                    <a:lumMod val="95000"/>
                    <a:lumOff val="5000"/>
                  </a:schemeClr>
                </a:solidFill>
              </a:rPr>
              <a:t>-</a:t>
            </a:r>
            <a:r>
              <a:rPr lang="zh-CN" altLang="en-US" dirty="0">
                <a:solidFill>
                  <a:schemeClr val="tx1">
                    <a:lumMod val="95000"/>
                    <a:lumOff val="5000"/>
                  </a:schemeClr>
                </a:solidFill>
              </a:rPr>
              <a:t>单一原则判定</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23</a:t>
            </a:fld>
            <a:endParaRPr lang="zh-CN" altLang="en-US"/>
          </a:p>
        </p:txBody>
      </p:sp>
      <p:pic>
        <p:nvPicPr>
          <p:cNvPr id="5" name="图片 4"/>
          <p:cNvPicPr>
            <a:picLocks noChangeAspect="1"/>
          </p:cNvPicPr>
          <p:nvPr/>
        </p:nvPicPr>
        <p:blipFill>
          <a:blip r:embed="rId3"/>
          <a:stretch>
            <a:fillRect/>
          </a:stretch>
        </p:blipFill>
        <p:spPr>
          <a:xfrm>
            <a:off x="419100" y="1071954"/>
            <a:ext cx="4724399" cy="4998646"/>
          </a:xfrm>
          <a:prstGeom prst="rect">
            <a:avLst/>
          </a:prstGeom>
        </p:spPr>
      </p:pic>
      <p:pic>
        <p:nvPicPr>
          <p:cNvPr id="7" name="图片 6"/>
          <p:cNvPicPr>
            <a:picLocks noChangeAspect="1"/>
          </p:cNvPicPr>
          <p:nvPr/>
        </p:nvPicPr>
        <p:blipFill>
          <a:blip r:embed="rId4"/>
          <a:stretch>
            <a:fillRect/>
          </a:stretch>
        </p:blipFill>
        <p:spPr>
          <a:xfrm>
            <a:off x="5727699" y="1071954"/>
            <a:ext cx="5025609" cy="4998646"/>
          </a:xfrm>
          <a:prstGeom prst="rect">
            <a:avLst/>
          </a:prstGeom>
        </p:spPr>
      </p:pic>
    </p:spTree>
    <p:extLst>
      <p:ext uri="{BB962C8B-B14F-4D97-AF65-F5344CB8AC3E}">
        <p14:creationId xmlns:p14="http://schemas.microsoft.com/office/powerpoint/2010/main" val="592269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设计模式与思想</a:t>
            </a:r>
            <a:r>
              <a:rPr lang="en-US" altLang="zh-CN" dirty="0" smtClean="0"/>
              <a:t>-</a:t>
            </a:r>
            <a:r>
              <a:rPr lang="zh-CN" altLang="en-US" dirty="0" smtClean="0"/>
              <a:t>设计原则</a:t>
            </a:r>
            <a:r>
              <a:rPr lang="en-US" altLang="zh-CN" dirty="0" smtClean="0"/>
              <a:t>-</a:t>
            </a:r>
            <a:r>
              <a:rPr lang="zh-CN" altLang="en-US" dirty="0" smtClean="0"/>
              <a:t>开闭原则，如何理解？</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24</a:t>
            </a:fld>
            <a:endParaRPr lang="zh-CN" altLang="en-US"/>
          </a:p>
        </p:txBody>
      </p:sp>
      <p:sp>
        <p:nvSpPr>
          <p:cNvPr id="29" name="Rectangle 3"/>
          <p:cNvSpPr txBox="1">
            <a:spLocks noChangeArrowheads="1"/>
          </p:cNvSpPr>
          <p:nvPr/>
        </p:nvSpPr>
        <p:spPr>
          <a:xfrm>
            <a:off x="721891" y="982220"/>
            <a:ext cx="8634417" cy="48440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如何理解对扩展开放，修改关闭？</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196" y="1580924"/>
            <a:ext cx="4495804" cy="4718276"/>
          </a:xfrm>
          <a:prstGeom prst="rect">
            <a:avLst/>
          </a:prstGeom>
        </p:spPr>
      </p:pic>
      <p:pic>
        <p:nvPicPr>
          <p:cNvPr id="8" name="图片 7"/>
          <p:cNvPicPr>
            <a:picLocks noChangeAspect="1"/>
          </p:cNvPicPr>
          <p:nvPr/>
        </p:nvPicPr>
        <p:blipFill>
          <a:blip r:embed="rId4"/>
          <a:stretch>
            <a:fillRect/>
          </a:stretch>
        </p:blipFill>
        <p:spPr>
          <a:xfrm>
            <a:off x="5880100" y="1580923"/>
            <a:ext cx="5375274" cy="4718277"/>
          </a:xfrm>
          <a:prstGeom prst="rect">
            <a:avLst/>
          </a:prstGeom>
        </p:spPr>
      </p:pic>
    </p:spTree>
    <p:extLst>
      <p:ext uri="{BB962C8B-B14F-4D97-AF65-F5344CB8AC3E}">
        <p14:creationId xmlns:p14="http://schemas.microsoft.com/office/powerpoint/2010/main" val="40215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smtClean="0"/>
              <a:t>-</a:t>
            </a:r>
            <a:r>
              <a:rPr lang="zh-CN" altLang="en-US" dirty="0" smtClean="0"/>
              <a:t>开闭原则案例</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25</a:t>
            </a:fld>
            <a:endParaRPr lang="zh-CN" altLang="en-US"/>
          </a:p>
        </p:txBody>
      </p:sp>
      <p:pic>
        <p:nvPicPr>
          <p:cNvPr id="3" name="图片 2"/>
          <p:cNvPicPr>
            <a:picLocks noChangeAspect="1"/>
          </p:cNvPicPr>
          <p:nvPr/>
        </p:nvPicPr>
        <p:blipFill>
          <a:blip r:embed="rId3"/>
          <a:stretch>
            <a:fillRect/>
          </a:stretch>
        </p:blipFill>
        <p:spPr>
          <a:xfrm>
            <a:off x="663796" y="2014627"/>
            <a:ext cx="4829402" cy="3374933"/>
          </a:xfrm>
          <a:prstGeom prst="rect">
            <a:avLst/>
          </a:prstGeom>
        </p:spPr>
      </p:pic>
      <p:sp>
        <p:nvSpPr>
          <p:cNvPr id="6" name="矩形 5"/>
          <p:cNvSpPr/>
          <p:nvPr/>
        </p:nvSpPr>
        <p:spPr>
          <a:xfrm>
            <a:off x="663796" y="1155100"/>
            <a:ext cx="10007604" cy="461665"/>
          </a:xfrm>
          <a:prstGeom prst="rect">
            <a:avLst/>
          </a:prstGeom>
        </p:spPr>
        <p:txBody>
          <a:bodyPr wrap="square">
            <a:spAutoFit/>
          </a:bodyPr>
          <a:lstStyle/>
          <a:p>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如果</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要设计一个消息队列异步发送消息的功能，会如何让它满足开闭</a:t>
            </a: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原则？</a:t>
            </a:r>
            <a:endParaRPr lang="en-US" altLang="zh-CN"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6062582" y="2057625"/>
            <a:ext cx="5757795" cy="3634353"/>
          </a:xfrm>
          <a:prstGeom prst="rect">
            <a:avLst/>
          </a:prstGeom>
        </p:spPr>
      </p:pic>
    </p:spTree>
    <p:extLst>
      <p:ext uri="{BB962C8B-B14F-4D97-AF65-F5344CB8AC3E}">
        <p14:creationId xmlns:p14="http://schemas.microsoft.com/office/powerpoint/2010/main" val="349698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a:t>
            </a:r>
            <a:r>
              <a:rPr lang="zh-CN" altLang="en-US" dirty="0" smtClean="0"/>
              <a:t>原则</a:t>
            </a:r>
            <a:r>
              <a:rPr lang="en-US" altLang="zh-CN" dirty="0" smtClean="0"/>
              <a:t>-</a:t>
            </a:r>
            <a:r>
              <a:rPr lang="zh-CN" altLang="en-US" dirty="0" smtClean="0"/>
              <a:t>里氏替换</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26</a:t>
            </a:fld>
            <a:endParaRPr lang="zh-CN" altLang="en-US"/>
          </a:p>
        </p:txBody>
      </p:sp>
      <p:pic>
        <p:nvPicPr>
          <p:cNvPr id="3" name="图片 2"/>
          <p:cNvPicPr>
            <a:picLocks noChangeAspect="1"/>
          </p:cNvPicPr>
          <p:nvPr/>
        </p:nvPicPr>
        <p:blipFill>
          <a:blip r:embed="rId3"/>
          <a:stretch>
            <a:fillRect/>
          </a:stretch>
        </p:blipFill>
        <p:spPr>
          <a:xfrm>
            <a:off x="5284690" y="2198538"/>
            <a:ext cx="6553063" cy="2248205"/>
          </a:xfrm>
          <a:prstGeom prst="rect">
            <a:avLst/>
          </a:prstGeom>
        </p:spPr>
      </p:pic>
      <p:sp>
        <p:nvSpPr>
          <p:cNvPr id="5" name="AutoShape 2" descr="为什么有的人总是能做到无缝衔接，ta们到底在想些什么？你被无缝衔接过吗？_哔哩哔哩(゜-゜)つロ干杯~-bilibil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4"/>
          <a:stretch>
            <a:fillRect/>
          </a:stretch>
        </p:blipFill>
        <p:spPr>
          <a:xfrm>
            <a:off x="703165" y="2040870"/>
            <a:ext cx="4581525" cy="2847975"/>
          </a:xfrm>
          <a:prstGeom prst="rect">
            <a:avLst/>
          </a:prstGeom>
        </p:spPr>
      </p:pic>
    </p:spTree>
    <p:extLst>
      <p:ext uri="{BB962C8B-B14F-4D97-AF65-F5344CB8AC3E}">
        <p14:creationId xmlns:p14="http://schemas.microsoft.com/office/powerpoint/2010/main" val="84862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a:t>
            </a:r>
            <a:r>
              <a:rPr lang="zh-CN" altLang="en-US" dirty="0"/>
              <a:t>模式与思想</a:t>
            </a:r>
            <a:r>
              <a:rPr lang="en-US" altLang="zh-CN" dirty="0"/>
              <a:t>-</a:t>
            </a:r>
            <a:r>
              <a:rPr lang="zh-CN" altLang="en-US" dirty="0"/>
              <a:t>设计原则</a:t>
            </a:r>
            <a:r>
              <a:rPr lang="en-US" altLang="zh-CN" dirty="0"/>
              <a:t>-</a:t>
            </a:r>
            <a:r>
              <a:rPr lang="zh-CN" altLang="en-US" dirty="0"/>
              <a:t>里氏</a:t>
            </a:r>
            <a:r>
              <a:rPr lang="zh-CN" altLang="en-US" dirty="0" smtClean="0"/>
              <a:t>替换，反例</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27</a:t>
            </a:fld>
            <a:endParaRPr lang="zh-CN" altLang="en-US"/>
          </a:p>
        </p:txBody>
      </p:sp>
      <p:sp>
        <p:nvSpPr>
          <p:cNvPr id="5" name="AutoShape 2" descr="为什么有的人总是能做到无缝衔接，ta们到底在想些什么？你被无缝衔接过吗？_哔哩哔哩(゜-゜)つロ干杯~-bilibil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5864998" y="2343990"/>
            <a:ext cx="5361778" cy="2346511"/>
          </a:xfrm>
          <a:prstGeom prst="rect">
            <a:avLst/>
          </a:prstGeom>
        </p:spPr>
      </p:pic>
      <p:pic>
        <p:nvPicPr>
          <p:cNvPr id="9" name="图片 8"/>
          <p:cNvPicPr>
            <a:picLocks noChangeAspect="1"/>
          </p:cNvPicPr>
          <p:nvPr/>
        </p:nvPicPr>
        <p:blipFill>
          <a:blip r:embed="rId4"/>
          <a:stretch>
            <a:fillRect/>
          </a:stretch>
        </p:blipFill>
        <p:spPr>
          <a:xfrm>
            <a:off x="1479456" y="1852892"/>
            <a:ext cx="3342694" cy="3328708"/>
          </a:xfrm>
          <a:prstGeom prst="rect">
            <a:avLst/>
          </a:prstGeom>
        </p:spPr>
      </p:pic>
    </p:spTree>
    <p:extLst>
      <p:ext uri="{BB962C8B-B14F-4D97-AF65-F5344CB8AC3E}">
        <p14:creationId xmlns:p14="http://schemas.microsoft.com/office/powerpoint/2010/main" val="1303262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smtClean="0"/>
              <a:t>-</a:t>
            </a:r>
            <a:r>
              <a:rPr lang="zh-CN" altLang="en-US" dirty="0" smtClean="0"/>
              <a:t>接口隔离，三种应用</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28</a:t>
            </a:fld>
            <a:endParaRPr lang="zh-CN" altLang="en-US"/>
          </a:p>
        </p:txBody>
      </p:sp>
      <p:pic>
        <p:nvPicPr>
          <p:cNvPr id="5" name="图片 4"/>
          <p:cNvPicPr>
            <a:picLocks noChangeAspect="1"/>
          </p:cNvPicPr>
          <p:nvPr/>
        </p:nvPicPr>
        <p:blipFill>
          <a:blip r:embed="rId3"/>
          <a:stretch>
            <a:fillRect/>
          </a:stretch>
        </p:blipFill>
        <p:spPr>
          <a:xfrm>
            <a:off x="5553636" y="1888313"/>
            <a:ext cx="6311880" cy="3441607"/>
          </a:xfrm>
          <a:prstGeom prst="rect">
            <a:avLst/>
          </a:prstGeom>
        </p:spPr>
      </p:pic>
      <p:pic>
        <p:nvPicPr>
          <p:cNvPr id="8" name="图片 7"/>
          <p:cNvPicPr>
            <a:picLocks noChangeAspect="1"/>
          </p:cNvPicPr>
          <p:nvPr/>
        </p:nvPicPr>
        <p:blipFill>
          <a:blip r:embed="rId4"/>
          <a:stretch>
            <a:fillRect/>
          </a:stretch>
        </p:blipFill>
        <p:spPr>
          <a:xfrm>
            <a:off x="1393732" y="1660116"/>
            <a:ext cx="3752009" cy="3898002"/>
          </a:xfrm>
          <a:prstGeom prst="rect">
            <a:avLst/>
          </a:prstGeom>
        </p:spPr>
      </p:pic>
    </p:spTree>
    <p:extLst>
      <p:ext uri="{BB962C8B-B14F-4D97-AF65-F5344CB8AC3E}">
        <p14:creationId xmlns:p14="http://schemas.microsoft.com/office/powerpoint/2010/main" val="354884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接口隔离</a:t>
            </a:r>
            <a:r>
              <a:rPr lang="zh-CN" altLang="en-US" dirty="0" smtClean="0"/>
              <a:t>，</a:t>
            </a:r>
            <a:r>
              <a:rPr lang="zh-CN" altLang="en-US" dirty="0"/>
              <a:t>一</a:t>
            </a:r>
            <a:r>
              <a:rPr lang="zh-CN" altLang="en-US" dirty="0" smtClean="0"/>
              <a:t>组</a:t>
            </a:r>
            <a:r>
              <a:rPr lang="en-US" altLang="zh-CN" dirty="0" smtClean="0"/>
              <a:t>API</a:t>
            </a:r>
            <a:endParaRPr lang="zh-CN" altLang="en-US" dirty="0">
              <a:solidFill>
                <a:schemeClr val="tx1">
                  <a:lumMod val="95000"/>
                  <a:lumOff val="5000"/>
                </a:schemeClr>
              </a:solidFill>
            </a:endParaRP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29</a:t>
            </a:fld>
            <a:endParaRPr lang="zh-CN" altLang="en-US"/>
          </a:p>
        </p:txBody>
      </p:sp>
      <p:sp>
        <p:nvSpPr>
          <p:cNvPr id="29" name="Rectangle 3"/>
          <p:cNvSpPr txBox="1">
            <a:spLocks noChangeArrowheads="1"/>
          </p:cNvSpPr>
          <p:nvPr/>
        </p:nvSpPr>
        <p:spPr>
          <a:xfrm>
            <a:off x="838196" y="1164925"/>
            <a:ext cx="9271004" cy="48458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下面的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UserService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如果要实现管理系统删除用户的功能？怎么做？</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584511" y="1824825"/>
            <a:ext cx="8386481" cy="1779702"/>
          </a:xfrm>
          <a:prstGeom prst="rect">
            <a:avLst/>
          </a:prstGeom>
        </p:spPr>
      </p:pic>
      <p:pic>
        <p:nvPicPr>
          <p:cNvPr id="5" name="图片 4"/>
          <p:cNvPicPr>
            <a:picLocks noChangeAspect="1"/>
          </p:cNvPicPr>
          <p:nvPr/>
        </p:nvPicPr>
        <p:blipFill>
          <a:blip r:embed="rId4"/>
          <a:stretch>
            <a:fillRect/>
          </a:stretch>
        </p:blipFill>
        <p:spPr>
          <a:xfrm>
            <a:off x="1584512" y="3913789"/>
            <a:ext cx="8386480" cy="2381250"/>
          </a:xfrm>
          <a:prstGeom prst="rect">
            <a:avLst/>
          </a:prstGeom>
        </p:spPr>
      </p:pic>
    </p:spTree>
    <p:extLst>
      <p:ext uri="{BB962C8B-B14F-4D97-AF65-F5344CB8AC3E}">
        <p14:creationId xmlns:p14="http://schemas.microsoft.com/office/powerpoint/2010/main" val="128724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讲师简介</a:t>
            </a:r>
            <a:endParaRPr lang="zh-CN" altLang="en-US" sz="1200" dirty="0"/>
          </a:p>
        </p:txBody>
      </p:sp>
      <p:sp>
        <p:nvSpPr>
          <p:cNvPr id="4" name="灯片编号占位符 3"/>
          <p:cNvSpPr>
            <a:spLocks noGrp="1"/>
          </p:cNvSpPr>
          <p:nvPr>
            <p:ph type="sldNum" sz="quarter" idx="12"/>
          </p:nvPr>
        </p:nvSpPr>
        <p:spPr/>
        <p:txBody>
          <a:bodyPr/>
          <a:lstStyle/>
          <a:p>
            <a:fld id="{2690A93D-9572-4883-973B-ECAF431D4803}" type="slidenum">
              <a:rPr lang="zh-CN" altLang="en-US" smtClean="0"/>
              <a:t>3</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647" y="2396689"/>
            <a:ext cx="2221064" cy="3142859"/>
          </a:xfrm>
          <a:prstGeom prst="rect">
            <a:avLst/>
          </a:prstGeom>
        </p:spPr>
      </p:pic>
      <p:sp>
        <p:nvSpPr>
          <p:cNvPr id="6" name="矩形 5"/>
          <p:cNvSpPr/>
          <p:nvPr/>
        </p:nvSpPr>
        <p:spPr>
          <a:xfrm>
            <a:off x="4725647" y="5581573"/>
            <a:ext cx="2221064" cy="77477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50000"/>
                  </a:schemeClr>
                </a:solidFill>
                <a:latin typeface="微软雅黑" panose="020B0503020204020204" pitchFamily="34" charset="-122"/>
                <a:ea typeface="微软雅黑" panose="020B0503020204020204" pitchFamily="34" charset="-122"/>
              </a:rPr>
              <a:t>甄教明</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gn="ctr"/>
            <a:r>
              <a:rPr lang="en-US" altLang="zh-CN" sz="2400" dirty="0">
                <a:solidFill>
                  <a:schemeClr val="tx1">
                    <a:lumMod val="50000"/>
                  </a:schemeClr>
                </a:solidFill>
                <a:latin typeface="微软雅黑" panose="020B0503020204020204" pitchFamily="34" charset="-122"/>
                <a:ea typeface="微软雅黑" panose="020B0503020204020204" pitchFamily="34" charset="-122"/>
              </a:rPr>
              <a:t>noven.zhen</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7" name="云形标注 6"/>
          <p:cNvSpPr/>
          <p:nvPr/>
        </p:nvSpPr>
        <p:spPr>
          <a:xfrm>
            <a:off x="635000" y="1446664"/>
            <a:ext cx="2946200" cy="1322500"/>
          </a:xfrm>
          <a:prstGeom prst="cloudCallout">
            <a:avLst>
              <a:gd name="adj1" fmla="val 89337"/>
              <a:gd name="adj2" fmla="val 6813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50000"/>
                  </a:schemeClr>
                </a:solidFill>
                <a:latin typeface="微软雅黑" panose="020B0503020204020204" pitchFamily="34" charset="-122"/>
                <a:ea typeface="微软雅黑" panose="020B0503020204020204" pitchFamily="34" charset="-122"/>
              </a:rPr>
              <a:t>所</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带</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小</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伙伴</a:t>
            </a: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10+</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，任职</a:t>
            </a: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HADMZ</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8" name="云形标注 7"/>
          <p:cNvSpPr/>
          <p:nvPr/>
        </p:nvSpPr>
        <p:spPr>
          <a:xfrm>
            <a:off x="313899" y="3014062"/>
            <a:ext cx="3582094" cy="1340541"/>
          </a:xfrm>
          <a:prstGeom prst="cloudCallout">
            <a:avLst>
              <a:gd name="adj1" fmla="val 89337"/>
              <a:gd name="adj2" fmla="val 6813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50000"/>
                  </a:schemeClr>
                </a:solidFill>
                <a:latin typeface="微软雅黑" panose="020B0503020204020204" pitchFamily="34" charset="-122"/>
                <a:ea typeface="微软雅黑" panose="020B0503020204020204" pitchFamily="34" charset="-122"/>
              </a:rPr>
              <a:t>Java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：高级特性，</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JVM</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并发</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9" name="云形标注 8"/>
          <p:cNvSpPr/>
          <p:nvPr/>
        </p:nvSpPr>
        <p:spPr>
          <a:xfrm>
            <a:off x="7267241" y="1446663"/>
            <a:ext cx="4086559" cy="1446959"/>
          </a:xfrm>
          <a:prstGeom prst="cloudCallout">
            <a:avLst>
              <a:gd name="adj1" fmla="val -69900"/>
              <a:gd name="adj2" fmla="val 7518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Spring</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Mybatis</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err="1" smtClean="0">
                <a:solidFill>
                  <a:schemeClr val="tx1">
                    <a:lumMod val="50000"/>
                  </a:schemeClr>
                </a:solidFill>
                <a:latin typeface="微软雅黑" panose="020B0503020204020204" pitchFamily="34" charset="-122"/>
                <a:ea typeface="微软雅黑" panose="020B0503020204020204" pitchFamily="34" charset="-122"/>
              </a:rPr>
              <a:t>Elasticsearch</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部分源码</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0" name="云形标注 9"/>
          <p:cNvSpPr/>
          <p:nvPr/>
        </p:nvSpPr>
        <p:spPr>
          <a:xfrm>
            <a:off x="491319" y="4599502"/>
            <a:ext cx="3719158" cy="982071"/>
          </a:xfrm>
          <a:prstGeom prst="cloudCallout">
            <a:avLst>
              <a:gd name="adj1" fmla="val 64428"/>
              <a:gd name="adj2" fmla="val 219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50000"/>
                  </a:schemeClr>
                </a:solidFill>
                <a:latin typeface="微软雅黑" panose="020B0503020204020204" pitchFamily="34" charset="-122"/>
                <a:ea typeface="微软雅黑" panose="020B0503020204020204" pitchFamily="34" charset="-122"/>
              </a:rPr>
              <a:t>Spring </a:t>
            </a: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Cloud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落地经验</a:t>
            </a:r>
          </a:p>
        </p:txBody>
      </p:sp>
      <p:sp>
        <p:nvSpPr>
          <p:cNvPr id="11" name="云形标注 10"/>
          <p:cNvSpPr/>
          <p:nvPr/>
        </p:nvSpPr>
        <p:spPr>
          <a:xfrm>
            <a:off x="7911150" y="4226143"/>
            <a:ext cx="3648504" cy="1313405"/>
          </a:xfrm>
          <a:prstGeom prst="cloudCallout">
            <a:avLst>
              <a:gd name="adj1" fmla="val -72139"/>
              <a:gd name="adj2" fmla="val 4771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大</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数据平台</a:t>
            </a: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研发，</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海量数据搜索落地经验</a:t>
            </a:r>
          </a:p>
        </p:txBody>
      </p:sp>
      <p:sp>
        <p:nvSpPr>
          <p:cNvPr id="12" name="云形标注 11"/>
          <p:cNvSpPr/>
          <p:nvPr/>
        </p:nvSpPr>
        <p:spPr>
          <a:xfrm>
            <a:off x="7422234" y="2893623"/>
            <a:ext cx="3931565" cy="1123394"/>
          </a:xfrm>
          <a:prstGeom prst="cloudCallout">
            <a:avLst>
              <a:gd name="adj1" fmla="val -69900"/>
              <a:gd name="adj2" fmla="val 7518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50000"/>
                  </a:schemeClr>
                </a:solidFill>
                <a:latin typeface="微软雅黑" panose="020B0503020204020204" pitchFamily="34" charset="-122"/>
                <a:ea typeface="微软雅黑" panose="020B0503020204020204" pitchFamily="34" charset="-122"/>
              </a:rPr>
              <a:t>面试人数</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100+</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13" name="云形标注 12"/>
          <p:cNvSpPr/>
          <p:nvPr/>
        </p:nvSpPr>
        <p:spPr>
          <a:xfrm>
            <a:off x="4490113" y="914400"/>
            <a:ext cx="2777128" cy="1419895"/>
          </a:xfrm>
          <a:prstGeom prst="cloudCallout">
            <a:avLst>
              <a:gd name="adj1" fmla="val -13837"/>
              <a:gd name="adj2" fmla="val 848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50000"/>
                  </a:schemeClr>
                </a:solidFill>
                <a:latin typeface="微软雅黑" panose="020B0503020204020204" pitchFamily="34" charset="-122"/>
                <a:ea typeface="微软雅黑" panose="020B0503020204020204" pitchFamily="34" charset="-122"/>
              </a:rPr>
              <a:t>Code </a:t>
            </a:r>
            <a:r>
              <a:rPr lang="en-US" altLang="zh-CN" sz="2400" dirty="0" smtClean="0">
                <a:solidFill>
                  <a:schemeClr val="tx1">
                    <a:lumMod val="50000"/>
                  </a:schemeClr>
                </a:solidFill>
                <a:latin typeface="微软雅黑" panose="020B0503020204020204" pitchFamily="34" charset="-122"/>
                <a:ea typeface="微软雅黑" panose="020B0503020204020204" pitchFamily="34" charset="-122"/>
              </a:rPr>
              <a:t>Review</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落地经验</a:t>
            </a:r>
          </a:p>
        </p:txBody>
      </p:sp>
    </p:spTree>
    <p:extLst>
      <p:ext uri="{BB962C8B-B14F-4D97-AF65-F5344CB8AC3E}">
        <p14:creationId xmlns:p14="http://schemas.microsoft.com/office/powerpoint/2010/main" val="4027824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331204" cy="621147"/>
          </a:xfrm>
        </p:spPr>
        <p:txBody>
          <a:bodyPr>
            <a:noAutofit/>
          </a:bodyPr>
          <a:lstStyle/>
          <a:p>
            <a:r>
              <a:rPr lang="zh-CN" altLang="en-US" dirty="0"/>
              <a:t>设计模式与思想</a:t>
            </a:r>
            <a:r>
              <a:rPr lang="en-US" altLang="zh-CN" dirty="0"/>
              <a:t>-</a:t>
            </a:r>
            <a:r>
              <a:rPr lang="zh-CN" altLang="en-US" dirty="0"/>
              <a:t>设计原则</a:t>
            </a:r>
            <a:r>
              <a:rPr lang="en-US" altLang="zh-CN" dirty="0"/>
              <a:t>-</a:t>
            </a:r>
            <a:r>
              <a:rPr lang="zh-CN" altLang="en-US" dirty="0"/>
              <a:t>接口隔离</a:t>
            </a:r>
            <a:r>
              <a:rPr lang="zh-CN" altLang="en-US" dirty="0" smtClean="0"/>
              <a:t>，单个</a:t>
            </a:r>
            <a:r>
              <a:rPr lang="en-US" altLang="zh-CN" dirty="0" smtClean="0"/>
              <a:t>API</a:t>
            </a:r>
            <a:r>
              <a:rPr lang="zh-CN" altLang="en-US" dirty="0" smtClean="0"/>
              <a:t>接口</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30</a:t>
            </a:fld>
            <a:endParaRPr lang="zh-CN" altLang="en-US"/>
          </a:p>
        </p:txBody>
      </p:sp>
      <p:sp>
        <p:nvSpPr>
          <p:cNvPr id="7" name="Rectangle 3"/>
          <p:cNvSpPr txBox="1">
            <a:spLocks noChangeArrowheads="1"/>
          </p:cNvSpPr>
          <p:nvPr/>
        </p:nvSpPr>
        <p:spPr>
          <a:xfrm>
            <a:off x="7127872" y="1549026"/>
            <a:ext cx="3425827" cy="59176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右侧函数设计合理吗？</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596896" y="1560177"/>
            <a:ext cx="5768084" cy="3313580"/>
          </a:xfrm>
          <a:prstGeom prst="rect">
            <a:avLst/>
          </a:prstGeom>
        </p:spPr>
      </p:pic>
    </p:spTree>
    <p:extLst>
      <p:ext uri="{BB962C8B-B14F-4D97-AF65-F5344CB8AC3E}">
        <p14:creationId xmlns:p14="http://schemas.microsoft.com/office/powerpoint/2010/main" val="15734666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接口隔离</a:t>
            </a:r>
            <a:r>
              <a:rPr lang="zh-CN" altLang="en-US" dirty="0" smtClean="0"/>
              <a:t>，</a:t>
            </a:r>
            <a:r>
              <a:rPr lang="en-US" altLang="zh-CN" dirty="0" smtClean="0"/>
              <a:t>OOP</a:t>
            </a:r>
            <a:r>
              <a:rPr lang="zh-CN" altLang="en-US" dirty="0" smtClean="0"/>
              <a:t>接口</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31</a:t>
            </a:fld>
            <a:endParaRPr lang="zh-CN" altLang="en-US"/>
          </a:p>
        </p:txBody>
      </p:sp>
      <p:sp>
        <p:nvSpPr>
          <p:cNvPr id="9" name="Rectangle 3"/>
          <p:cNvSpPr txBox="1">
            <a:spLocks noChangeArrowheads="1"/>
          </p:cNvSpPr>
          <p:nvPr/>
        </p:nvSpPr>
        <p:spPr>
          <a:xfrm>
            <a:off x="406396" y="993776"/>
            <a:ext cx="10772779" cy="219392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案例</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假设我们的项目中用到了三个外部系统：</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Redis</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MySQL</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Kafka</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。每个系统都对应一系列配置信息，比如地址、端口、访问超时时间等。为了在内存中存储这些配置信息，供项目中的其他模块来使用</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，其中</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Redis</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和</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Kafka</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要满足热更新功能，我们分别设计实现了三个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Configuration </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RedisConfig</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MysqlConfig</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KafkaConfig</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609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接口隔离</a:t>
            </a:r>
            <a:r>
              <a:rPr lang="zh-CN" altLang="en-US" dirty="0" smtClean="0"/>
              <a:t>，</a:t>
            </a:r>
            <a:r>
              <a:rPr lang="en-US" altLang="zh-CN" dirty="0" smtClean="0"/>
              <a:t>OOP</a:t>
            </a:r>
            <a:r>
              <a:rPr lang="zh-CN" altLang="en-US" dirty="0" smtClean="0"/>
              <a:t>接口</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32</a:t>
            </a:fld>
            <a:endParaRPr lang="zh-CN" altLang="en-US"/>
          </a:p>
        </p:txBody>
      </p:sp>
      <p:sp>
        <p:nvSpPr>
          <p:cNvPr id="29" name="Rectangle 3"/>
          <p:cNvSpPr txBox="1">
            <a:spLocks noChangeArrowheads="1"/>
          </p:cNvSpPr>
          <p:nvPr/>
        </p:nvSpPr>
        <p:spPr>
          <a:xfrm>
            <a:off x="6705596" y="1168398"/>
            <a:ext cx="4829179" cy="162560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现在要加入一个针对</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kafka</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的信息的监控需求，那应该如何设计呢？</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736596" y="1168399"/>
            <a:ext cx="5702304" cy="4823615"/>
          </a:xfrm>
          <a:prstGeom prst="rect">
            <a:avLst/>
          </a:prstGeom>
        </p:spPr>
      </p:pic>
    </p:spTree>
    <p:extLst>
      <p:ext uri="{BB962C8B-B14F-4D97-AF65-F5344CB8AC3E}">
        <p14:creationId xmlns:p14="http://schemas.microsoft.com/office/powerpoint/2010/main" val="411182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接口隔离</a:t>
            </a:r>
            <a:r>
              <a:rPr lang="zh-CN" altLang="en-US" dirty="0" smtClean="0"/>
              <a:t>，</a:t>
            </a:r>
            <a:r>
              <a:rPr lang="en-US" altLang="zh-CN" dirty="0" smtClean="0"/>
              <a:t>OOP</a:t>
            </a:r>
            <a:r>
              <a:rPr lang="zh-CN" altLang="en-US" dirty="0" smtClean="0"/>
              <a:t>接口</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33</a:t>
            </a:fld>
            <a:endParaRPr lang="zh-CN" altLang="en-US"/>
          </a:p>
        </p:txBody>
      </p:sp>
      <p:pic>
        <p:nvPicPr>
          <p:cNvPr id="3" name="图片 2"/>
          <p:cNvPicPr>
            <a:picLocks noChangeAspect="1"/>
          </p:cNvPicPr>
          <p:nvPr/>
        </p:nvPicPr>
        <p:blipFill>
          <a:blip r:embed="rId3"/>
          <a:stretch>
            <a:fillRect/>
          </a:stretch>
        </p:blipFill>
        <p:spPr>
          <a:xfrm>
            <a:off x="364331" y="1041400"/>
            <a:ext cx="4817269" cy="5295900"/>
          </a:xfrm>
          <a:prstGeom prst="rect">
            <a:avLst/>
          </a:prstGeom>
        </p:spPr>
      </p:pic>
      <p:pic>
        <p:nvPicPr>
          <p:cNvPr id="5" name="图片 4"/>
          <p:cNvPicPr>
            <a:picLocks noChangeAspect="1"/>
          </p:cNvPicPr>
          <p:nvPr/>
        </p:nvPicPr>
        <p:blipFill>
          <a:blip r:embed="rId4"/>
          <a:stretch>
            <a:fillRect/>
          </a:stretch>
        </p:blipFill>
        <p:spPr>
          <a:xfrm>
            <a:off x="5308601" y="1028700"/>
            <a:ext cx="4978399" cy="5295900"/>
          </a:xfrm>
          <a:prstGeom prst="rect">
            <a:avLst/>
          </a:prstGeom>
        </p:spPr>
      </p:pic>
    </p:spTree>
    <p:extLst>
      <p:ext uri="{BB962C8B-B14F-4D97-AF65-F5344CB8AC3E}">
        <p14:creationId xmlns:p14="http://schemas.microsoft.com/office/powerpoint/2010/main" val="5220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设计模式与思想</a:t>
            </a:r>
            <a:r>
              <a:rPr lang="en-US" altLang="zh-CN" dirty="0" smtClean="0"/>
              <a:t>-</a:t>
            </a:r>
            <a:r>
              <a:rPr lang="zh-CN" altLang="en-US" dirty="0" smtClean="0"/>
              <a:t>设计原则</a:t>
            </a:r>
            <a:r>
              <a:rPr lang="en-US" altLang="zh-CN" dirty="0" smtClean="0"/>
              <a:t>-</a:t>
            </a:r>
            <a:r>
              <a:rPr lang="zh-CN" altLang="en-US" dirty="0" smtClean="0"/>
              <a:t>依赖倒置，控制反转</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34</a:t>
            </a:fld>
            <a:endParaRPr lang="zh-CN" altLang="en-US"/>
          </a:p>
        </p:txBody>
      </p:sp>
      <p:pic>
        <p:nvPicPr>
          <p:cNvPr id="3" name="图片 2"/>
          <p:cNvPicPr>
            <a:picLocks noChangeAspect="1"/>
          </p:cNvPicPr>
          <p:nvPr/>
        </p:nvPicPr>
        <p:blipFill>
          <a:blip r:embed="rId3"/>
          <a:stretch>
            <a:fillRect/>
          </a:stretch>
        </p:blipFill>
        <p:spPr>
          <a:xfrm>
            <a:off x="5954184" y="1845733"/>
            <a:ext cx="5434851" cy="3047999"/>
          </a:xfrm>
          <a:prstGeom prst="rect">
            <a:avLst/>
          </a:prstGeom>
        </p:spPr>
      </p:pic>
      <p:pic>
        <p:nvPicPr>
          <p:cNvPr id="5" name="图片 4"/>
          <p:cNvPicPr>
            <a:picLocks noChangeAspect="1"/>
          </p:cNvPicPr>
          <p:nvPr/>
        </p:nvPicPr>
        <p:blipFill>
          <a:blip r:embed="rId4"/>
          <a:stretch>
            <a:fillRect/>
          </a:stretch>
        </p:blipFill>
        <p:spPr>
          <a:xfrm>
            <a:off x="1417638" y="1845733"/>
            <a:ext cx="3846601" cy="3047999"/>
          </a:xfrm>
          <a:prstGeom prst="rect">
            <a:avLst/>
          </a:prstGeom>
        </p:spPr>
      </p:pic>
    </p:spTree>
    <p:extLst>
      <p:ext uri="{BB962C8B-B14F-4D97-AF65-F5344CB8AC3E}">
        <p14:creationId xmlns:p14="http://schemas.microsoft.com/office/powerpoint/2010/main" val="22992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a:t>
            </a:r>
            <a:r>
              <a:rPr lang="zh-CN" altLang="en-US" dirty="0" smtClean="0"/>
              <a:t>模式与思想</a:t>
            </a:r>
            <a:r>
              <a:rPr lang="en-US" altLang="zh-CN" dirty="0" smtClean="0"/>
              <a:t>-</a:t>
            </a:r>
            <a:r>
              <a:rPr lang="zh-CN" altLang="en-US" dirty="0" smtClean="0"/>
              <a:t>设计原则</a:t>
            </a:r>
            <a:r>
              <a:rPr lang="en-US" altLang="zh-CN" dirty="0" smtClean="0"/>
              <a:t>-</a:t>
            </a:r>
            <a:r>
              <a:rPr lang="zh-CN" altLang="en-US" dirty="0"/>
              <a:t>依赖</a:t>
            </a:r>
            <a:r>
              <a:rPr lang="zh-CN" altLang="en-US" dirty="0" smtClean="0"/>
              <a:t>倒置，控制反转</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35</a:t>
            </a:fld>
            <a:endParaRPr lang="zh-CN" altLang="en-US"/>
          </a:p>
        </p:txBody>
      </p:sp>
      <p:pic>
        <p:nvPicPr>
          <p:cNvPr id="3" name="图片 2"/>
          <p:cNvPicPr>
            <a:picLocks noChangeAspect="1"/>
          </p:cNvPicPr>
          <p:nvPr/>
        </p:nvPicPr>
        <p:blipFill>
          <a:blip r:embed="rId3"/>
          <a:stretch>
            <a:fillRect/>
          </a:stretch>
        </p:blipFill>
        <p:spPr>
          <a:xfrm>
            <a:off x="506937" y="1127956"/>
            <a:ext cx="5476875" cy="1719263"/>
          </a:xfrm>
          <a:prstGeom prst="rect">
            <a:avLst/>
          </a:prstGeom>
        </p:spPr>
      </p:pic>
      <p:pic>
        <p:nvPicPr>
          <p:cNvPr id="5" name="图片 4"/>
          <p:cNvPicPr>
            <a:picLocks noChangeAspect="1"/>
          </p:cNvPicPr>
          <p:nvPr/>
        </p:nvPicPr>
        <p:blipFill>
          <a:blip r:embed="rId4"/>
          <a:stretch>
            <a:fillRect/>
          </a:stretch>
        </p:blipFill>
        <p:spPr>
          <a:xfrm>
            <a:off x="506937" y="3195635"/>
            <a:ext cx="5476875" cy="2881313"/>
          </a:xfrm>
          <a:prstGeom prst="rect">
            <a:avLst/>
          </a:prstGeom>
        </p:spPr>
      </p:pic>
      <p:sp>
        <p:nvSpPr>
          <p:cNvPr id="9" name="Rectangle 3"/>
          <p:cNvSpPr txBox="1">
            <a:spLocks noChangeArrowheads="1"/>
          </p:cNvSpPr>
          <p:nvPr/>
        </p:nvSpPr>
        <p:spPr>
          <a:xfrm>
            <a:off x="6280706" y="3195635"/>
            <a:ext cx="5558313" cy="240589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思考一下：</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左侧程序还可以优化吗？</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31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依赖倒置</a:t>
            </a:r>
            <a:r>
              <a:rPr lang="zh-CN" altLang="en-US" dirty="0" smtClean="0"/>
              <a:t>，</a:t>
            </a:r>
            <a:r>
              <a:rPr lang="zh-CN" altLang="en-US" dirty="0"/>
              <a:t>依赖注入</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36</a:t>
            </a:fld>
            <a:endParaRPr lang="zh-CN" altLang="en-US"/>
          </a:p>
        </p:txBody>
      </p:sp>
      <p:pic>
        <p:nvPicPr>
          <p:cNvPr id="7" name="图片 6"/>
          <p:cNvPicPr>
            <a:picLocks noChangeAspect="1"/>
          </p:cNvPicPr>
          <p:nvPr/>
        </p:nvPicPr>
        <p:blipFill>
          <a:blip r:embed="rId3"/>
          <a:stretch>
            <a:fillRect/>
          </a:stretch>
        </p:blipFill>
        <p:spPr>
          <a:xfrm>
            <a:off x="668863" y="1084792"/>
            <a:ext cx="5087617" cy="5129741"/>
          </a:xfrm>
          <a:prstGeom prst="rect">
            <a:avLst/>
          </a:prstGeom>
        </p:spPr>
      </p:pic>
      <p:sp>
        <p:nvSpPr>
          <p:cNvPr id="11" name="Rectangle 3"/>
          <p:cNvSpPr txBox="1">
            <a:spLocks noChangeArrowheads="1"/>
          </p:cNvSpPr>
          <p:nvPr/>
        </p:nvSpPr>
        <p:spPr>
          <a:xfrm>
            <a:off x="5973286" y="1285576"/>
            <a:ext cx="5558313" cy="240589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思考一下：</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左侧程序如何实现依赖注入？能否优化？</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535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8" name="Rectangle 3"/>
          <p:cNvSpPr txBox="1">
            <a:spLocks noChangeArrowheads="1"/>
          </p:cNvSpPr>
          <p:nvPr/>
        </p:nvSpPr>
        <p:spPr>
          <a:xfrm>
            <a:off x="635000" y="1430951"/>
            <a:ext cx="9647238" cy="166784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Spring IOC</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中依赖注入的方式有哪几种？</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常用的依赖注入框架，除了</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spring</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，你还知道哪些？用过哪些？</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29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4978401" y="1770176"/>
            <a:ext cx="6400244" cy="250008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Tomcat</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应用谁是高层模块，谁依赖谁？</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35000" y="1511298"/>
            <a:ext cx="4094792" cy="3017838"/>
          </a:xfrm>
          <a:prstGeom prst="rect">
            <a:avLst/>
          </a:prstGeom>
        </p:spPr>
      </p:pic>
    </p:spTree>
    <p:extLst>
      <p:ext uri="{BB962C8B-B14F-4D97-AF65-F5344CB8AC3E}">
        <p14:creationId xmlns:p14="http://schemas.microsoft.com/office/powerpoint/2010/main" val="92690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设计原则</a:t>
            </a:r>
            <a:r>
              <a:rPr lang="en-US" altLang="zh-CN" dirty="0" smtClean="0"/>
              <a:t>-KISS</a:t>
            </a:r>
            <a:r>
              <a:rPr lang="zh-CN" altLang="en-US" dirty="0" smtClean="0"/>
              <a:t>原则</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39</a:t>
            </a:fld>
            <a:endParaRPr lang="zh-CN" altLang="en-US"/>
          </a:p>
        </p:txBody>
      </p:sp>
      <p:sp>
        <p:nvSpPr>
          <p:cNvPr id="29" name="Rectangle 3"/>
          <p:cNvSpPr txBox="1">
            <a:spLocks noChangeArrowheads="1"/>
          </p:cNvSpPr>
          <p:nvPr/>
        </p:nvSpPr>
        <p:spPr>
          <a:xfrm>
            <a:off x="5338458" y="1604134"/>
            <a:ext cx="5605350" cy="312026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KISS</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Keep It Simple And Stupid</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不要为了秀而写代码</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善于使用已经有的工具类库</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过度使用奇技淫巧</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657754" y="1451734"/>
            <a:ext cx="3869361" cy="3780665"/>
          </a:xfrm>
          <a:prstGeom prst="rect">
            <a:avLst/>
          </a:prstGeom>
        </p:spPr>
      </p:pic>
    </p:spTree>
    <p:extLst>
      <p:ext uri="{BB962C8B-B14F-4D97-AF65-F5344CB8AC3E}">
        <p14:creationId xmlns:p14="http://schemas.microsoft.com/office/powerpoint/2010/main" val="222494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课件更新履历</a:t>
            </a:r>
            <a:endParaRPr lang="zh-CN" altLang="en-US" sz="1200" dirty="0"/>
          </a:p>
        </p:txBody>
      </p:sp>
      <p:sp>
        <p:nvSpPr>
          <p:cNvPr id="4" name="灯片编号占位符 3"/>
          <p:cNvSpPr>
            <a:spLocks noGrp="1"/>
          </p:cNvSpPr>
          <p:nvPr>
            <p:ph type="sldNum" sz="quarter" idx="12"/>
          </p:nvPr>
        </p:nvSpPr>
        <p:spPr/>
        <p:txBody>
          <a:bodyPr/>
          <a:lstStyle/>
          <a:p>
            <a:fld id="{2690A93D-9572-4883-973B-ECAF431D4803}" type="slidenum">
              <a:rPr lang="zh-CN" altLang="en-US" smtClean="0"/>
              <a:t>4</a:t>
            </a:fld>
            <a:endParaRPr lang="zh-CN" altLang="en-US"/>
          </a:p>
        </p:txBody>
      </p:sp>
      <p:graphicFrame>
        <p:nvGraphicFramePr>
          <p:cNvPr id="14" name="表格 13"/>
          <p:cNvGraphicFramePr>
            <a:graphicFrameLocks noGrp="1"/>
          </p:cNvGraphicFramePr>
          <p:nvPr>
            <p:extLst>
              <p:ext uri="{D42A27DB-BD31-4B8C-83A1-F6EECF244321}">
                <p14:modId xmlns:p14="http://schemas.microsoft.com/office/powerpoint/2010/main" val="3643446157"/>
              </p:ext>
            </p:extLst>
          </p:nvPr>
        </p:nvGraphicFramePr>
        <p:xfrm>
          <a:off x="1190802" y="2727435"/>
          <a:ext cx="9403995" cy="3310758"/>
        </p:xfrm>
        <a:graphic>
          <a:graphicData uri="http://schemas.openxmlformats.org/drawingml/2006/table">
            <a:tbl>
              <a:tblPr>
                <a:tableStyleId>{5C22544A-7EE6-4342-B048-85BDC9FD1C3A}</a:tableStyleId>
              </a:tblPr>
              <a:tblGrid>
                <a:gridCol w="1101872"/>
                <a:gridCol w="1380882"/>
                <a:gridCol w="4335911"/>
                <a:gridCol w="2585330"/>
              </a:tblGrid>
              <a:tr h="593460">
                <a:tc>
                  <a:txBody>
                    <a:bodyPr/>
                    <a:lstStyle/>
                    <a:p>
                      <a:pPr marL="0" algn="ctr" defTabSz="914400" rtl="0" eaLnBrk="1" latinLnBrk="0" hangingPunct="1">
                        <a:spcAft>
                          <a:spcPts val="0"/>
                        </a:spcAft>
                      </a:pPr>
                      <a:r>
                        <a:rPr lang="zh-CN" altLang="en-US" sz="1400" b="0" kern="100" dirty="0" smtClean="0">
                          <a:solidFill>
                            <a:schemeClr val="dk1"/>
                          </a:solidFill>
                          <a:effectLst/>
                          <a:latin typeface="微软雅黑" panose="020B0503020204020204" pitchFamily="34" charset="-122"/>
                          <a:ea typeface="微软雅黑" panose="020B0503020204020204" pitchFamily="34" charset="-122"/>
                          <a:cs typeface="+mn-cs"/>
                        </a:rPr>
                        <a:t>课程版本</a:t>
                      </a:r>
                      <a:endParaRPr lang="zh-CN" sz="1400" b="0" kern="100" dirty="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marL="0" algn="ctr" defTabSz="914400" rtl="0" eaLnBrk="1" latinLnBrk="0" hangingPunct="1">
                        <a:spcAft>
                          <a:spcPts val="0"/>
                        </a:spcAft>
                      </a:pPr>
                      <a:r>
                        <a:rPr lang="zh-CN" sz="1400" b="0" kern="100" dirty="0">
                          <a:solidFill>
                            <a:schemeClr val="dk1"/>
                          </a:solidFill>
                          <a:effectLst/>
                          <a:latin typeface="微软雅黑" panose="020B0503020204020204" pitchFamily="34" charset="-122"/>
                          <a:ea typeface="微软雅黑" panose="020B0503020204020204" pitchFamily="34" charset="-122"/>
                          <a:cs typeface="+mn-cs"/>
                        </a:rPr>
                        <a:t>更改日期</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marL="0" algn="ctr" defTabSz="914400" rtl="0" eaLnBrk="1" latinLnBrk="0" hangingPunct="1">
                        <a:spcAft>
                          <a:spcPts val="0"/>
                        </a:spcAft>
                      </a:pPr>
                      <a:r>
                        <a:rPr lang="zh-CN" sz="1400" b="0" kern="100" dirty="0">
                          <a:solidFill>
                            <a:schemeClr val="dk1"/>
                          </a:solidFill>
                          <a:effectLst/>
                          <a:latin typeface="微软雅黑" panose="020B0503020204020204" pitchFamily="34" charset="-122"/>
                          <a:ea typeface="微软雅黑" panose="020B0503020204020204" pitchFamily="34" charset="-122"/>
                          <a:cs typeface="+mn-cs"/>
                        </a:rPr>
                        <a:t>更改内容</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c>
                  <a:txBody>
                    <a:bodyPr/>
                    <a:lstStyle/>
                    <a:p>
                      <a:pPr marL="0" algn="ctr" defTabSz="914400" rtl="0" eaLnBrk="1" latinLnBrk="0" hangingPunct="1">
                        <a:spcAft>
                          <a:spcPts val="0"/>
                        </a:spcAft>
                      </a:pPr>
                      <a:r>
                        <a:rPr lang="zh-CN" sz="1400" b="0" kern="100" dirty="0">
                          <a:solidFill>
                            <a:schemeClr val="dk1"/>
                          </a:solidFill>
                          <a:effectLst/>
                          <a:latin typeface="微软雅黑" panose="020B0503020204020204" pitchFamily="34" charset="-122"/>
                          <a:ea typeface="微软雅黑" panose="020B0503020204020204" pitchFamily="34" charset="-122"/>
                          <a:cs typeface="+mn-cs"/>
                        </a:rPr>
                        <a:t>更改人</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00"/>
                    </a:solidFill>
                  </a:tcPr>
                </a:tc>
              </a:tr>
              <a:tr h="536923">
                <a:tc>
                  <a:txBody>
                    <a:bodyPr/>
                    <a:lstStyle/>
                    <a:p>
                      <a:pPr marL="0" algn="ctr" defTabSz="914400" rtl="0" eaLnBrk="1" latinLnBrk="0" hangingPunct="1">
                        <a:spcAft>
                          <a:spcPts val="0"/>
                        </a:spcAft>
                      </a:pPr>
                      <a:r>
                        <a:rPr lang="en-US" altLang="zh-CN" sz="1400" b="0" kern="100" dirty="0" smtClean="0">
                          <a:solidFill>
                            <a:schemeClr val="dk1"/>
                          </a:solidFill>
                          <a:effectLst/>
                          <a:latin typeface="微软雅黑" panose="020B0503020204020204" pitchFamily="34" charset="-122"/>
                          <a:ea typeface="微软雅黑" panose="020B0503020204020204" pitchFamily="34" charset="-122"/>
                          <a:cs typeface="+mn-cs"/>
                        </a:rPr>
                        <a:t>V1.0</a:t>
                      </a:r>
                      <a:endParaRPr lang="zh-CN" sz="1400" b="0" kern="100" dirty="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smtClean="0">
                          <a:latin typeface="微软雅黑" panose="020B0503020204020204" pitchFamily="34" charset="-122"/>
                          <a:ea typeface="微软雅黑" panose="020B0503020204020204" pitchFamily="34" charset="-122"/>
                        </a:rPr>
                        <a:t>2021.12.23</a:t>
                      </a:r>
                      <a:endParaRPr lang="zh-CN" altLang="en-US" dirty="0">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dirty="0" smtClean="0">
                          <a:latin typeface="微软雅黑" panose="020B0503020204020204" pitchFamily="34" charset="-122"/>
                          <a:ea typeface="微软雅黑" panose="020B0503020204020204" pitchFamily="34" charset="-122"/>
                        </a:rPr>
                        <a:t>新建</a:t>
                      </a:r>
                      <a:endParaRPr lang="zh-CN" altLang="en-US" dirty="0">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err="1" smtClean="0">
                          <a:latin typeface="微软雅黑" panose="020B0503020204020204" pitchFamily="34" charset="-122"/>
                          <a:ea typeface="微软雅黑" panose="020B0503020204020204" pitchFamily="34" charset="-122"/>
                        </a:rPr>
                        <a:t>Noven.zhen</a:t>
                      </a:r>
                      <a:endParaRPr lang="zh-CN" altLang="en-US" dirty="0">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36923">
                <a:tc>
                  <a:txBody>
                    <a:bodyPr/>
                    <a:lstStyle/>
                    <a:p>
                      <a:pPr marL="0" algn="ctr" defTabSz="914400" rtl="0" eaLnBrk="1" latinLnBrk="0" hangingPunct="1">
                        <a:spcAft>
                          <a:spcPts val="0"/>
                        </a:spcAft>
                      </a:pPr>
                      <a:endParaRPr lang="zh-CN" sz="1400" b="0" kern="100" dirty="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0863">
                <a:tc>
                  <a:txBody>
                    <a:bodyPr/>
                    <a:lstStyle/>
                    <a:p>
                      <a:pPr marL="0" algn="ctr" defTabSz="914400" rtl="0" eaLnBrk="1" latinLnBrk="0" hangingPunct="1">
                        <a:spcAft>
                          <a:spcPts val="0"/>
                        </a:spcAft>
                      </a:pPr>
                      <a:endParaRPr lang="zh-CN" sz="1400" b="0" kern="100" dirty="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0863">
                <a:tc>
                  <a:txBody>
                    <a:bodyPr/>
                    <a:lstStyle/>
                    <a:p>
                      <a:pPr marL="0" algn="ctr" defTabSz="914400" rtl="0" eaLnBrk="1" latinLnBrk="0" hangingPunct="1">
                        <a:spcAft>
                          <a:spcPts val="0"/>
                        </a:spcAft>
                      </a:pPr>
                      <a:endParaRPr lang="zh-CN" sz="1400" b="0" kern="10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0863">
                <a:tc>
                  <a:txBody>
                    <a:bodyPr/>
                    <a:lstStyle/>
                    <a:p>
                      <a:pPr marL="0" algn="ctr" defTabSz="914400" rtl="0" eaLnBrk="1" latinLnBrk="0" hangingPunct="1">
                        <a:spcAft>
                          <a:spcPts val="0"/>
                        </a:spcAft>
                      </a:pPr>
                      <a:endParaRPr lang="zh-CN" sz="1400" b="0" kern="10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10863">
                <a:tc>
                  <a:txBody>
                    <a:bodyPr/>
                    <a:lstStyle/>
                    <a:p>
                      <a:pPr marL="0" algn="ctr" defTabSz="914400" rtl="0" eaLnBrk="1" latinLnBrk="0" hangingPunct="1">
                        <a:spcAft>
                          <a:spcPts val="0"/>
                        </a:spcAft>
                      </a:pPr>
                      <a:endParaRPr lang="zh-CN" sz="1400" b="0" kern="100">
                        <a:solidFill>
                          <a:schemeClr val="dk1"/>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64198194"/>
              </p:ext>
            </p:extLst>
          </p:nvPr>
        </p:nvGraphicFramePr>
        <p:xfrm>
          <a:off x="1182919" y="1343582"/>
          <a:ext cx="9443044" cy="989715"/>
        </p:xfrm>
        <a:graphic>
          <a:graphicData uri="http://schemas.openxmlformats.org/drawingml/2006/table">
            <a:tbl>
              <a:tblPr>
                <a:tableStyleId>{5C22544A-7EE6-4342-B048-85BDC9FD1C3A}</a:tableStyleId>
              </a:tblPr>
              <a:tblGrid>
                <a:gridCol w="973712"/>
                <a:gridCol w="1600982"/>
                <a:gridCol w="914400"/>
                <a:gridCol w="2564678"/>
                <a:gridCol w="1174324"/>
                <a:gridCol w="1107474"/>
                <a:gridCol w="1107474"/>
              </a:tblGrid>
              <a:tr h="497879">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课程代码</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课程名称</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r>
                        <a:rPr lang="zh-CN" altLang="en-US" sz="1400" b="0" dirty="0" smtClean="0">
                          <a:solidFill>
                            <a:schemeClr val="tx2"/>
                          </a:solidFill>
                          <a:latin typeface="微软雅黑" panose="020B0503020204020204" pitchFamily="34" charset="-122"/>
                          <a:ea typeface="微软雅黑" panose="020B0503020204020204" pitchFamily="34" charset="-122"/>
                        </a:rPr>
                        <a:t>课程分类</a:t>
                      </a:r>
                      <a:endParaRPr lang="zh-CN" altLang="en-US" sz="1400" b="0" dirty="0">
                        <a:solidFill>
                          <a:schemeClr val="tx2"/>
                        </a:solidFill>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适用对象</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认证时间</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课程开发人</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ctr">
                        <a:spcAft>
                          <a:spcPts val="0"/>
                        </a:spcAft>
                      </a:pPr>
                      <a:r>
                        <a:rPr lang="zh-CN" altLang="en-US" sz="1400" b="0" kern="100" dirty="0" smtClean="0">
                          <a:solidFill>
                            <a:schemeClr val="tx2"/>
                          </a:solidFill>
                          <a:effectLst/>
                          <a:latin typeface="微软雅黑" panose="020B0503020204020204" pitchFamily="34" charset="-122"/>
                          <a:ea typeface="微软雅黑" panose="020B0503020204020204" pitchFamily="34" charset="-122"/>
                        </a:rPr>
                        <a:t>考核方式</a:t>
                      </a: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r>
              <a:tr h="491836">
                <a:tc>
                  <a:txBody>
                    <a:bodyPr/>
                    <a:lstStyle/>
                    <a:p>
                      <a:pPr algn="ctr">
                        <a:spcAft>
                          <a:spcPts val="0"/>
                        </a:spcAft>
                      </a:pPr>
                      <a:endParaRPr lang="zh-CN" sz="1400" b="0" kern="100" dirty="0">
                        <a:solidFill>
                          <a:schemeClr val="tx2"/>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设计模式之美</a:t>
                      </a: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技术类</a:t>
                      </a: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altLang="zh-CN"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P3</a:t>
                      </a:r>
                      <a:r>
                        <a:rPr lang="zh-CN" altLang="en-US"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以下研发人员</a:t>
                      </a: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甄教明</a:t>
                      </a: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zh-CN" altLang="en-US" sz="1800" b="0" kern="100" dirty="0" smtClean="0">
                          <a:solidFill>
                            <a:schemeClr val="tx1">
                              <a:lumMod val="95000"/>
                              <a:lumOff val="5000"/>
                            </a:schemeClr>
                          </a:solidFill>
                          <a:effectLst/>
                          <a:latin typeface="微软雅黑" panose="020B0503020204020204" pitchFamily="34" charset="-122"/>
                          <a:ea typeface="微软雅黑" panose="020B0503020204020204" pitchFamily="34" charset="-122"/>
                        </a:rPr>
                        <a:t>考试</a:t>
                      </a:r>
                      <a:endParaRPr lang="zh-CN" sz="1800" b="0" kern="100" dirty="0">
                        <a:solidFill>
                          <a:schemeClr val="tx1">
                            <a:lumMod val="95000"/>
                            <a:lumOff val="5000"/>
                          </a:schemeClr>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066530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250008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代码少一定简单？代码复杂一定违背</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kiss</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448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a:t>
            </a:r>
            <a:r>
              <a:rPr lang="zh-CN" altLang="en-US" dirty="0" smtClean="0"/>
              <a:t>原则</a:t>
            </a:r>
            <a:r>
              <a:rPr lang="en-US" altLang="zh-CN" dirty="0" smtClean="0"/>
              <a:t>-YAGNI</a:t>
            </a:r>
            <a:r>
              <a:rPr lang="zh-CN" altLang="en-US" dirty="0" smtClean="0"/>
              <a:t>原则</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41</a:t>
            </a:fld>
            <a:endParaRPr lang="zh-CN" altLang="en-US"/>
          </a:p>
        </p:txBody>
      </p:sp>
      <p:sp>
        <p:nvSpPr>
          <p:cNvPr id="5" name="Rectangle 3"/>
          <p:cNvSpPr txBox="1">
            <a:spLocks noChangeArrowheads="1"/>
          </p:cNvSpPr>
          <p:nvPr/>
        </p:nvSpPr>
        <p:spPr>
          <a:xfrm>
            <a:off x="5943600" y="1667404"/>
            <a:ext cx="5510739" cy="99936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YAGNI</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You </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Ain’t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Gonna</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 Need It</a:t>
            </a: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不要引入不需要的依赖开发包</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162578" y="1667404"/>
            <a:ext cx="4143375" cy="3590925"/>
          </a:xfrm>
          <a:prstGeom prst="rect">
            <a:avLst/>
          </a:prstGeom>
        </p:spPr>
      </p:pic>
    </p:spTree>
    <p:extLst>
      <p:ext uri="{BB962C8B-B14F-4D97-AF65-F5344CB8AC3E}">
        <p14:creationId xmlns:p14="http://schemas.microsoft.com/office/powerpoint/2010/main" val="229416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设计</a:t>
            </a:r>
            <a:r>
              <a:rPr lang="zh-CN" altLang="en-US" dirty="0" smtClean="0"/>
              <a:t>原则</a:t>
            </a:r>
            <a:r>
              <a:rPr lang="en-US" altLang="zh-CN" dirty="0" smtClean="0"/>
              <a:t>-DRY</a:t>
            </a:r>
            <a:r>
              <a:rPr lang="zh-CN" altLang="en-US" dirty="0" smtClean="0"/>
              <a:t>原则</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42</a:t>
            </a:fld>
            <a:endParaRPr lang="zh-CN" altLang="en-US"/>
          </a:p>
        </p:txBody>
      </p:sp>
      <p:sp>
        <p:nvSpPr>
          <p:cNvPr id="6" name="Rectangle 3"/>
          <p:cNvSpPr txBox="1">
            <a:spLocks noChangeArrowheads="1"/>
          </p:cNvSpPr>
          <p:nvPr/>
        </p:nvSpPr>
        <p:spPr>
          <a:xfrm>
            <a:off x="6552988" y="1853522"/>
            <a:ext cx="4810549" cy="265497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DRY</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Don’t Repeat Yourself,</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不要</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写重复的代码</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实现逻辑重复</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功能语义重复</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代码执行重复</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930562" y="1713822"/>
            <a:ext cx="5296127" cy="3487405"/>
          </a:xfrm>
          <a:prstGeom prst="rect">
            <a:avLst/>
          </a:prstGeom>
        </p:spPr>
      </p:pic>
    </p:spTree>
    <p:extLst>
      <p:ext uri="{BB962C8B-B14F-4D97-AF65-F5344CB8AC3E}">
        <p14:creationId xmlns:p14="http://schemas.microsoft.com/office/powerpoint/2010/main" val="35627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250008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代码不重复就代表复用性好吗</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9067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467312" cy="621147"/>
          </a:xfrm>
        </p:spPr>
        <p:txBody>
          <a:bodyPr>
            <a:normAutofit/>
          </a:bodyPr>
          <a:lstStyle/>
          <a:p>
            <a:r>
              <a:rPr lang="zh-CN" altLang="en-US" dirty="0" smtClean="0"/>
              <a:t>设计模式与思想</a:t>
            </a:r>
            <a:r>
              <a:rPr lang="en-US" altLang="zh-CN" dirty="0" smtClean="0"/>
              <a:t>-</a:t>
            </a:r>
            <a:r>
              <a:rPr lang="zh-CN" altLang="en-US" dirty="0" smtClean="0"/>
              <a:t>设计原则</a:t>
            </a:r>
            <a:r>
              <a:rPr lang="en-US" altLang="zh-CN" dirty="0" smtClean="0"/>
              <a:t>-</a:t>
            </a:r>
            <a:r>
              <a:rPr lang="zh-CN" altLang="en-US" dirty="0" smtClean="0"/>
              <a:t>迪米特，高内聚，松耦合</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44</a:t>
            </a:fld>
            <a:endParaRPr lang="zh-CN" altLang="en-US"/>
          </a:p>
        </p:txBody>
      </p:sp>
      <p:sp>
        <p:nvSpPr>
          <p:cNvPr id="29" name="Rectangle 3"/>
          <p:cNvSpPr txBox="1">
            <a:spLocks noChangeArrowheads="1"/>
          </p:cNvSpPr>
          <p:nvPr/>
        </p:nvSpPr>
        <p:spPr>
          <a:xfrm>
            <a:off x="671091" y="1117300"/>
            <a:ext cx="8634417" cy="10829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高内聚，松耦合：可用来指导类，模块，系统等设计</a:t>
            </a:r>
            <a:r>
              <a:rPr lang="zh-CN" altLang="en-US" sz="1600" dirty="0" smtClean="0"/>
              <a:t>。</a:t>
            </a:r>
            <a:endParaRPr lang="en-US" altLang="zh-CN" sz="1600" dirty="0" smtClean="0"/>
          </a:p>
          <a:p>
            <a:endParaRPr lang="en-US" altLang="zh-CN" sz="1600" dirty="0" smtClean="0"/>
          </a:p>
        </p:txBody>
      </p:sp>
      <p:pic>
        <p:nvPicPr>
          <p:cNvPr id="3" name="图片 2"/>
          <p:cNvPicPr>
            <a:picLocks noChangeAspect="1"/>
          </p:cNvPicPr>
          <p:nvPr/>
        </p:nvPicPr>
        <p:blipFill>
          <a:blip r:embed="rId3"/>
          <a:stretch>
            <a:fillRect/>
          </a:stretch>
        </p:blipFill>
        <p:spPr>
          <a:xfrm>
            <a:off x="3036920" y="2293637"/>
            <a:ext cx="5410200" cy="3152775"/>
          </a:xfrm>
          <a:prstGeom prst="rect">
            <a:avLst/>
          </a:prstGeom>
        </p:spPr>
      </p:pic>
    </p:spTree>
    <p:extLst>
      <p:ext uri="{BB962C8B-B14F-4D97-AF65-F5344CB8AC3E}">
        <p14:creationId xmlns:p14="http://schemas.microsoft.com/office/powerpoint/2010/main" val="339248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467312" cy="621147"/>
          </a:xfrm>
        </p:spPr>
        <p:txBody>
          <a:bodyPr>
            <a:normAutofit/>
          </a:bodyPr>
          <a:lstStyle/>
          <a:p>
            <a:r>
              <a:rPr lang="zh-CN" altLang="en-US" dirty="0"/>
              <a:t>设计模式与思想</a:t>
            </a:r>
            <a:r>
              <a:rPr lang="en-US" altLang="zh-CN" dirty="0"/>
              <a:t>-</a:t>
            </a:r>
            <a:r>
              <a:rPr lang="zh-CN" altLang="en-US" dirty="0"/>
              <a:t>设计原则</a:t>
            </a:r>
            <a:r>
              <a:rPr lang="en-US" altLang="zh-CN" dirty="0"/>
              <a:t>-</a:t>
            </a:r>
            <a:r>
              <a:rPr lang="zh-CN" altLang="en-US" dirty="0"/>
              <a:t>迪米特，高内聚，松耦合</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45</a:t>
            </a:fld>
            <a:endParaRPr lang="zh-CN" altLang="en-US"/>
          </a:p>
        </p:txBody>
      </p:sp>
      <p:sp>
        <p:nvSpPr>
          <p:cNvPr id="29" name="Rectangle 3"/>
          <p:cNvSpPr txBox="1">
            <a:spLocks noChangeArrowheads="1"/>
          </p:cNvSpPr>
          <p:nvPr/>
        </p:nvSpPr>
        <p:spPr>
          <a:xfrm>
            <a:off x="671091" y="1057162"/>
            <a:ext cx="8634417" cy="4543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不该有直接依赖关系的类之间不要有依赖</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047075" y="2218986"/>
            <a:ext cx="4548609" cy="4222450"/>
          </a:xfrm>
          <a:prstGeom prst="rect">
            <a:avLst/>
          </a:prstGeom>
        </p:spPr>
      </p:pic>
      <p:sp>
        <p:nvSpPr>
          <p:cNvPr id="7" name="Rectangle 3"/>
          <p:cNvSpPr txBox="1">
            <a:spLocks noChangeArrowheads="1"/>
          </p:cNvSpPr>
          <p:nvPr/>
        </p:nvSpPr>
        <p:spPr>
          <a:xfrm>
            <a:off x="671091" y="1638074"/>
            <a:ext cx="6072609" cy="4543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下面左图设计有什么问题？应该怎么修改？</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6205537" y="2218986"/>
            <a:ext cx="4748566" cy="1083088"/>
          </a:xfrm>
          <a:prstGeom prst="rect">
            <a:avLst/>
          </a:prstGeom>
        </p:spPr>
      </p:pic>
      <p:pic>
        <p:nvPicPr>
          <p:cNvPr id="8" name="图片 7"/>
          <p:cNvPicPr>
            <a:picLocks noChangeAspect="1"/>
          </p:cNvPicPr>
          <p:nvPr/>
        </p:nvPicPr>
        <p:blipFill>
          <a:blip r:embed="rId5"/>
          <a:stretch>
            <a:fillRect/>
          </a:stretch>
        </p:blipFill>
        <p:spPr>
          <a:xfrm>
            <a:off x="6191603" y="3403743"/>
            <a:ext cx="4762500" cy="3037693"/>
          </a:xfrm>
          <a:prstGeom prst="rect">
            <a:avLst/>
          </a:prstGeom>
        </p:spPr>
      </p:pic>
    </p:spTree>
    <p:extLst>
      <p:ext uri="{BB962C8B-B14F-4D97-AF65-F5344CB8AC3E}">
        <p14:creationId xmlns:p14="http://schemas.microsoft.com/office/powerpoint/2010/main" val="1225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5285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两个设计哪一个更符合高内聚，松耦合？</a:t>
            </a:r>
            <a:r>
              <a:rPr lang="zh-CN" altLang="en-US" dirty="0" smtClean="0">
                <a:latin typeface="微软雅黑" panose="020B0503020204020204" pitchFamily="34" charset="-122"/>
                <a:ea typeface="微软雅黑" panose="020B0503020204020204" pitchFamily="34" charset="-122"/>
              </a:rPr>
              <a:t>为什么？</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250074" y="1922463"/>
            <a:ext cx="3931526" cy="3856037"/>
          </a:xfrm>
          <a:prstGeom prst="rect">
            <a:avLst/>
          </a:prstGeom>
        </p:spPr>
      </p:pic>
      <p:pic>
        <p:nvPicPr>
          <p:cNvPr id="6" name="图片 5"/>
          <p:cNvPicPr>
            <a:picLocks noChangeAspect="1"/>
          </p:cNvPicPr>
          <p:nvPr/>
        </p:nvPicPr>
        <p:blipFill>
          <a:blip r:embed="rId4"/>
          <a:stretch>
            <a:fillRect/>
          </a:stretch>
        </p:blipFill>
        <p:spPr>
          <a:xfrm>
            <a:off x="5448300" y="1922462"/>
            <a:ext cx="4137762" cy="3856038"/>
          </a:xfrm>
          <a:prstGeom prst="rect">
            <a:avLst/>
          </a:prstGeom>
        </p:spPr>
      </p:pic>
    </p:spTree>
    <p:extLst>
      <p:ext uri="{BB962C8B-B14F-4D97-AF65-F5344CB8AC3E}">
        <p14:creationId xmlns:p14="http://schemas.microsoft.com/office/powerpoint/2010/main" val="421539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设计模式与思想</a:t>
            </a:r>
            <a:r>
              <a:rPr lang="en-US" altLang="zh-CN" dirty="0" smtClean="0"/>
              <a:t>-</a:t>
            </a:r>
            <a:r>
              <a:rPr lang="zh-CN" altLang="en-US" dirty="0" smtClean="0"/>
              <a:t>规范与重构</a:t>
            </a:r>
            <a:r>
              <a:rPr lang="en-US" altLang="zh-CN" dirty="0" smtClean="0"/>
              <a:t>-</a:t>
            </a:r>
            <a:r>
              <a:rPr lang="zh-CN" altLang="en-US" dirty="0" smtClean="0"/>
              <a:t>三问重构，</a:t>
            </a:r>
            <a:r>
              <a:rPr lang="en-US" altLang="zh-CN" dirty="0" smtClean="0"/>
              <a:t>what</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47</a:t>
            </a:fld>
            <a:endParaRPr lang="zh-CN" altLang="en-US" dirty="0"/>
          </a:p>
        </p:txBody>
      </p:sp>
      <p:sp>
        <p:nvSpPr>
          <p:cNvPr id="29" name="Rectangle 3"/>
          <p:cNvSpPr txBox="1">
            <a:spLocks noChangeArrowheads="1"/>
          </p:cNvSpPr>
          <p:nvPr/>
        </p:nvSpPr>
        <p:spPr>
          <a:xfrm>
            <a:off x="937791" y="1488775"/>
            <a:ext cx="8634417" cy="25117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600" dirty="0" smtClean="0"/>
          </a:p>
        </p:txBody>
      </p:sp>
      <p:sp>
        <p:nvSpPr>
          <p:cNvPr id="7" name="Rectangle 3"/>
          <p:cNvSpPr txBox="1">
            <a:spLocks noChangeArrowheads="1"/>
          </p:cNvSpPr>
          <p:nvPr/>
        </p:nvSpPr>
        <p:spPr>
          <a:xfrm>
            <a:off x="647869" y="1086910"/>
            <a:ext cx="10493939" cy="246014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smtClean="0">
                <a:latin typeface="微软雅黑" panose="020B0503020204020204" pitchFamily="34" charset="-122"/>
                <a:ea typeface="微软雅黑" panose="020B0503020204020204" pitchFamily="34" charset="-122"/>
              </a:rPr>
              <a:t>重构（</a:t>
            </a:r>
            <a:r>
              <a:rPr lang="en-US" altLang="zh-CN" dirty="0">
                <a:latin typeface="微软雅黑" panose="020B0503020204020204" pitchFamily="34" charset="-122"/>
                <a:ea typeface="微软雅黑" panose="020B0503020204020204" pitchFamily="34" charset="-122"/>
              </a:rPr>
              <a:t> Refactoring </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0" indent="0">
              <a:lnSpc>
                <a:spcPct val="150000"/>
              </a:lnSpc>
              <a:buNone/>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sz="2200" dirty="0" smtClean="0">
                <a:latin typeface="微软雅黑" panose="020B0503020204020204" pitchFamily="34" charset="-122"/>
                <a:ea typeface="微软雅黑" panose="020B0503020204020204" pitchFamily="34" charset="-122"/>
              </a:rPr>
              <a:t>是</a:t>
            </a:r>
            <a:r>
              <a:rPr lang="zh-CN" altLang="en-US" sz="2200" dirty="0">
                <a:latin typeface="微软雅黑" panose="020B0503020204020204" pitchFamily="34" charset="-122"/>
                <a:ea typeface="微软雅黑" panose="020B0503020204020204" pitchFamily="34" charset="-122"/>
              </a:rPr>
              <a:t>对软件内部结构的一种调整，目的是在不改变软件可观察行为的前提下，提高其可读性，降低其修改成本</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8" name="云形 7"/>
          <p:cNvSpPr/>
          <p:nvPr/>
        </p:nvSpPr>
        <p:spPr>
          <a:xfrm>
            <a:off x="3636404" y="2942432"/>
            <a:ext cx="8128279" cy="251460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r>
              <a:rPr lang="zh-CN" altLang="en-US" sz="2400" dirty="0" smtClean="0">
                <a:latin typeface="微软雅黑" panose="020B0503020204020204" pitchFamily="34" charset="-122"/>
                <a:ea typeface="微软雅黑" panose="020B0503020204020204" pitchFamily="34" charset="-122"/>
              </a:rPr>
              <a:t>马丁</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富勒</a:t>
            </a:r>
            <a:endParaRPr lang="en-US" altLang="zh-CN" sz="2400" dirty="0" smtClean="0">
              <a:latin typeface="微软雅黑" panose="020B0503020204020204" pitchFamily="34" charset="-122"/>
              <a:ea typeface="微软雅黑" panose="020B0503020204020204" pitchFamily="34" charset="-122"/>
            </a:endParaRPr>
          </a:p>
          <a:p>
            <a:pPr algn="ctr"/>
            <a:r>
              <a:rPr lang="zh-CN" altLang="en-US" sz="2400" dirty="0" smtClean="0">
                <a:solidFill>
                  <a:srgbClr val="FF0000"/>
                </a:solidFill>
                <a:latin typeface="微软雅黑" panose="020B0503020204020204" pitchFamily="34" charset="-122"/>
                <a:ea typeface="微软雅黑" panose="020B0503020204020204" pitchFamily="34" charset="-122"/>
              </a:rPr>
              <a:t>任何</a:t>
            </a:r>
            <a:r>
              <a:rPr lang="zh-CN" altLang="en-US" sz="2400" dirty="0">
                <a:solidFill>
                  <a:srgbClr val="FF0000"/>
                </a:solidFill>
                <a:latin typeface="微软雅黑" panose="020B0503020204020204" pitchFamily="34" charset="-122"/>
                <a:ea typeface="微软雅黑" panose="020B0503020204020204" pitchFamily="34" charset="-122"/>
              </a:rPr>
              <a:t>一个傻瓜都能写出计算机可以理解的程序，只有写出人类容易理解的程序才是优秀的程序员 </a:t>
            </a:r>
            <a:endParaRPr lang="en-US" altLang="zh-CN" sz="2400" dirty="0">
              <a:solidFill>
                <a:srgbClr val="FF0000"/>
              </a:solidFill>
              <a:latin typeface="微软雅黑" panose="020B0503020204020204" pitchFamily="34" charset="-122"/>
              <a:ea typeface="微软雅黑" panose="020B0503020204020204" pitchFamily="34" charset="-122"/>
            </a:endParaRPr>
          </a:p>
          <a:p>
            <a:pPr algn="ctr"/>
            <a:endParaRPr lang="zh-CN" altLang="en-US" sz="1600" dirty="0"/>
          </a:p>
        </p:txBody>
      </p:sp>
    </p:spTree>
    <p:extLst>
      <p:ext uri="{BB962C8B-B14F-4D97-AF65-F5344CB8AC3E}">
        <p14:creationId xmlns:p14="http://schemas.microsoft.com/office/powerpoint/2010/main" val="428033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规范与重构</a:t>
            </a:r>
            <a:r>
              <a:rPr lang="en-US" altLang="zh-CN" dirty="0"/>
              <a:t>-</a:t>
            </a:r>
            <a:r>
              <a:rPr lang="zh-CN" altLang="en-US" dirty="0"/>
              <a:t>三问重构，</a:t>
            </a:r>
            <a:r>
              <a:rPr lang="en-US" altLang="zh-CN" dirty="0" smtClean="0"/>
              <a:t>why</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48</a:t>
            </a:fld>
            <a:endParaRPr lang="zh-CN" altLang="en-US"/>
          </a:p>
        </p:txBody>
      </p:sp>
      <p:sp>
        <p:nvSpPr>
          <p:cNvPr id="29" name="Rectangle 3"/>
          <p:cNvSpPr txBox="1">
            <a:spLocks noChangeArrowheads="1"/>
          </p:cNvSpPr>
          <p:nvPr/>
        </p:nvSpPr>
        <p:spPr>
          <a:xfrm>
            <a:off x="937791" y="1488775"/>
            <a:ext cx="8634417" cy="25117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600" dirty="0" smtClean="0"/>
          </a:p>
        </p:txBody>
      </p:sp>
      <p:sp>
        <p:nvSpPr>
          <p:cNvPr id="9" name="副标题 2"/>
          <p:cNvSpPr txBox="1">
            <a:spLocks/>
          </p:cNvSpPr>
          <p:nvPr/>
        </p:nvSpPr>
        <p:spPr>
          <a:xfrm>
            <a:off x="617712" y="1488775"/>
            <a:ext cx="7992888" cy="2736304"/>
          </a:xfrm>
          <a:prstGeom prst="rect">
            <a:avLst/>
          </a:prstGeom>
        </p:spPr>
        <p:txBody>
          <a:bodyPr vert="horz" lIns="0" rIns="18288">
            <a:normAutofit lnSpcReduction="1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457200" indent="-457200" algn="l">
              <a:lnSpc>
                <a:spcPct val="170000"/>
              </a:lnSpc>
              <a:buFont typeface="Wingdings" pitchFamily="2" charset="2"/>
              <a:buChar char="u"/>
            </a:pP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难以阅读的代码，难以修改</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gn="l">
              <a:lnSpc>
                <a:spcPct val="170000"/>
              </a:lnSpc>
              <a:buFont typeface="Wingdings" pitchFamily="2" charset="2"/>
              <a:buChar char="u"/>
            </a:pP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逻辑重复的程序，难以修改</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gn="l">
              <a:lnSpc>
                <a:spcPct val="170000"/>
              </a:lnSpc>
              <a:buFont typeface="Wingdings" pitchFamily="2" charset="2"/>
              <a:buChar char="u"/>
            </a:pP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添加新行为需要修改已有代码的程序，难以修改</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marL="457200" indent="-457200" algn="l">
              <a:lnSpc>
                <a:spcPct val="170000"/>
              </a:lnSpc>
              <a:buFont typeface="Wingdings" pitchFamily="2" charset="2"/>
              <a:buChar char="u"/>
            </a:pP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带复杂条件逻辑的程序，难以修改</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l">
              <a:lnSpc>
                <a:spcPct val="170000"/>
              </a:lnSpc>
            </a:pPr>
            <a:endParaRPr lang="en-US" altLang="zh-CN" dirty="0"/>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2651" y="3892552"/>
            <a:ext cx="421005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云形标注 10"/>
          <p:cNvSpPr/>
          <p:nvPr/>
        </p:nvSpPr>
        <p:spPr>
          <a:xfrm>
            <a:off x="6477291" y="1077208"/>
            <a:ext cx="5029200" cy="1248508"/>
          </a:xfrm>
          <a:prstGeom prst="cloudCallout">
            <a:avLst>
              <a:gd name="adj1" fmla="val -37616"/>
              <a:gd name="adj2" fmla="val 934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苦逼的程序猿总会面临这样的问题。。。</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833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设计模式与思想</a:t>
            </a:r>
            <a:r>
              <a:rPr lang="en-US" altLang="zh-CN" dirty="0"/>
              <a:t>-</a:t>
            </a:r>
            <a:r>
              <a:rPr lang="zh-CN" altLang="en-US" dirty="0"/>
              <a:t>规范与重构</a:t>
            </a:r>
            <a:r>
              <a:rPr lang="en-US" altLang="zh-CN" dirty="0"/>
              <a:t>-</a:t>
            </a:r>
            <a:r>
              <a:rPr lang="zh-CN" altLang="en-US" dirty="0"/>
              <a:t>三问重构，</a:t>
            </a:r>
            <a:r>
              <a:rPr lang="en-US" altLang="zh-CN" dirty="0"/>
              <a:t>why</a:t>
            </a:r>
            <a:endParaRPr lang="zh-CN" altLang="en-US" dirty="0"/>
          </a:p>
        </p:txBody>
      </p:sp>
      <p:sp>
        <p:nvSpPr>
          <p:cNvPr id="4" name="灯片编号占位符 3"/>
          <p:cNvSpPr>
            <a:spLocks noGrp="1"/>
          </p:cNvSpPr>
          <p:nvPr>
            <p:ph type="sldNum" sz="quarter" idx="12"/>
          </p:nvPr>
        </p:nvSpPr>
        <p:spPr/>
        <p:txBody>
          <a:bodyPr/>
          <a:lstStyle/>
          <a:p>
            <a:fld id="{5F811DF0-BCD2-4668-B6D3-9A5A231CFAA8}" type="slidenum">
              <a:rPr lang="zh-CN" altLang="en-US" smtClean="0"/>
              <a:t>49</a:t>
            </a:fld>
            <a:endParaRPr lang="zh-CN" alt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001" y="1584393"/>
            <a:ext cx="5878689" cy="442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云形标注 5"/>
          <p:cNvSpPr/>
          <p:nvPr/>
        </p:nvSpPr>
        <p:spPr>
          <a:xfrm>
            <a:off x="6643690" y="807085"/>
            <a:ext cx="5029200" cy="1248508"/>
          </a:xfrm>
          <a:prstGeom prst="cloudCallout">
            <a:avLst>
              <a:gd name="adj1" fmla="val -37616"/>
              <a:gd name="adj2" fmla="val 934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不重构已造成人生威胁。。。</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6988114" y="3799166"/>
            <a:ext cx="4684776" cy="1938992"/>
          </a:xfrm>
          <a:prstGeom prst="rect">
            <a:avLst/>
          </a:prstGeom>
        </p:spPr>
        <p:txBody>
          <a:bodyPr wrap="square">
            <a:spAutoFit/>
          </a:body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“同事不写注释，不遵循驼峰命名，括号换行，最主要还天天 </a:t>
            </a:r>
            <a:r>
              <a:rPr lang="en-US" altLang="zh-CN" sz="2000" dirty="0" err="1">
                <a:solidFill>
                  <a:schemeClr val="tx1">
                    <a:lumMod val="95000"/>
                    <a:lumOff val="5000"/>
                  </a:schemeClr>
                </a:solidFill>
                <a:latin typeface="微软雅黑" panose="020B0503020204020204" pitchFamily="34" charset="-122"/>
                <a:ea typeface="微软雅黑" panose="020B0503020204020204" pitchFamily="34" charset="-122"/>
              </a:rPr>
              <a:t>git</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 push -f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等因素”激怒了这名行凶者</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https://www.sohu.com/a/255628694_100250530</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4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课程目标</a:t>
            </a:r>
            <a:endParaRPr lang="zh-CN" altLang="en-US" dirty="0"/>
          </a:p>
        </p:txBody>
      </p:sp>
      <p:sp>
        <p:nvSpPr>
          <p:cNvPr id="4" name="灯片编号占位符 3"/>
          <p:cNvSpPr>
            <a:spLocks noGrp="1"/>
          </p:cNvSpPr>
          <p:nvPr>
            <p:ph type="sldNum" sz="quarter" idx="12"/>
          </p:nvPr>
        </p:nvSpPr>
        <p:spPr/>
        <p:txBody>
          <a:bodyPr/>
          <a:lstStyle/>
          <a:p>
            <a:fld id="{2690A93D-9572-4883-973B-ECAF431D4803}" type="slidenum">
              <a:rPr lang="zh-CN" altLang="en-US" smtClean="0"/>
              <a:t>5</a:t>
            </a:fld>
            <a:endParaRPr lang="zh-CN" altLang="en-US"/>
          </a:p>
        </p:txBody>
      </p:sp>
      <p:sp>
        <p:nvSpPr>
          <p:cNvPr id="5" name="圆角矩形 4"/>
          <p:cNvSpPr/>
          <p:nvPr/>
        </p:nvSpPr>
        <p:spPr>
          <a:xfrm>
            <a:off x="1841500" y="1168400"/>
            <a:ext cx="2044700" cy="596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理想</a:t>
            </a:r>
          </a:p>
        </p:txBody>
      </p:sp>
      <p:cxnSp>
        <p:nvCxnSpPr>
          <p:cNvPr id="12" name="直接连接符 11"/>
          <p:cNvCxnSpPr/>
          <p:nvPr/>
        </p:nvCxnSpPr>
        <p:spPr>
          <a:xfrm>
            <a:off x="5759396" y="1945698"/>
            <a:ext cx="0" cy="4410652"/>
          </a:xfrm>
          <a:prstGeom prst="line">
            <a:avLst/>
          </a:prstGeom>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7588250" y="1168400"/>
            <a:ext cx="2044700" cy="5969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现实</a:t>
            </a:r>
          </a:p>
        </p:txBody>
      </p:sp>
      <p:sp>
        <p:nvSpPr>
          <p:cNvPr id="14" name="圆角矩形 13"/>
          <p:cNvSpPr/>
          <p:nvPr/>
        </p:nvSpPr>
        <p:spPr>
          <a:xfrm>
            <a:off x="635000" y="2362200"/>
            <a:ext cx="4279900" cy="482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打通任督二脉，秒变高手</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6470650" y="2362200"/>
            <a:ext cx="4279900" cy="482600"/>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意识，习惯，实践成就高手</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635000" y="3278213"/>
            <a:ext cx="4279900" cy="482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解决问题的银弹</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6470650" y="3267062"/>
            <a:ext cx="4279900" cy="482600"/>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减少问题发生的概率</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635000" y="4199718"/>
            <a:ext cx="4279900" cy="482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开源代码信手拈来</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6470650" y="4199718"/>
            <a:ext cx="4279900" cy="482600"/>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依然需要百分百的投入</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050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设计模式与思想</a:t>
            </a:r>
            <a:r>
              <a:rPr lang="en-US" altLang="zh-CN" dirty="0"/>
              <a:t>-</a:t>
            </a:r>
            <a:r>
              <a:rPr lang="zh-CN" altLang="en-US" dirty="0"/>
              <a:t>规范与重构</a:t>
            </a:r>
            <a:r>
              <a:rPr lang="en-US" altLang="zh-CN" dirty="0"/>
              <a:t>-</a:t>
            </a:r>
            <a:r>
              <a:rPr lang="zh-CN" altLang="en-US" dirty="0"/>
              <a:t>三问重构，</a:t>
            </a:r>
            <a:r>
              <a:rPr lang="en-US" altLang="zh-CN" dirty="0"/>
              <a:t>why</a:t>
            </a:r>
            <a:endParaRPr lang="zh-CN" altLang="en-US" dirty="0"/>
          </a:p>
        </p:txBody>
      </p:sp>
      <p:sp>
        <p:nvSpPr>
          <p:cNvPr id="4" name="灯片编号占位符 3"/>
          <p:cNvSpPr>
            <a:spLocks noGrp="1"/>
          </p:cNvSpPr>
          <p:nvPr>
            <p:ph type="sldNum" sz="quarter" idx="12"/>
          </p:nvPr>
        </p:nvSpPr>
        <p:spPr/>
        <p:txBody>
          <a:bodyPr/>
          <a:lstStyle/>
          <a:p>
            <a:fld id="{5F811DF0-BCD2-4668-B6D3-9A5A231CFAA8}" type="slidenum">
              <a:rPr lang="zh-CN" altLang="en-US" smtClean="0"/>
              <a:t>50</a:t>
            </a:fld>
            <a:endParaRPr lang="zh-CN" altLang="en-US"/>
          </a:p>
        </p:txBody>
      </p:sp>
      <p:sp>
        <p:nvSpPr>
          <p:cNvPr id="6" name="云形标注 5"/>
          <p:cNvSpPr/>
          <p:nvPr/>
        </p:nvSpPr>
        <p:spPr>
          <a:xfrm>
            <a:off x="6506684" y="4267804"/>
            <a:ext cx="5029200" cy="1774129"/>
          </a:xfrm>
          <a:prstGeom prst="cloudCallout">
            <a:avLst>
              <a:gd name="adj1" fmla="val -40414"/>
              <a:gd name="adj2" fmla="val -671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smtClean="0"/>
              <a:t>引用一句牛逼人说的牛逼话：</a:t>
            </a:r>
            <a:endParaRPr lang="en-US" altLang="zh-CN" sz="2000" dirty="0" smtClean="0"/>
          </a:p>
          <a:p>
            <a:pPr algn="ctr"/>
            <a:r>
              <a:rPr lang="zh-CN" altLang="en-US" sz="2000" dirty="0" smtClean="0"/>
              <a:t>让优秀成为一种习惯！</a:t>
            </a:r>
            <a:endParaRPr lang="en-US" altLang="zh-CN" sz="2000" dirty="0" smtClean="0"/>
          </a:p>
        </p:txBody>
      </p:sp>
      <p:pic>
        <p:nvPicPr>
          <p:cNvPr id="3" name="图片 2"/>
          <p:cNvPicPr>
            <a:picLocks noChangeAspect="1"/>
          </p:cNvPicPr>
          <p:nvPr/>
        </p:nvPicPr>
        <p:blipFill>
          <a:blip r:embed="rId3"/>
          <a:stretch>
            <a:fillRect/>
          </a:stretch>
        </p:blipFill>
        <p:spPr>
          <a:xfrm>
            <a:off x="630378" y="1382305"/>
            <a:ext cx="5876306" cy="3225945"/>
          </a:xfrm>
          <a:prstGeom prst="rect">
            <a:avLst/>
          </a:prstGeom>
        </p:spPr>
      </p:pic>
    </p:spTree>
    <p:extLst>
      <p:ext uri="{BB962C8B-B14F-4D97-AF65-F5344CB8AC3E}">
        <p14:creationId xmlns:p14="http://schemas.microsoft.com/office/powerpoint/2010/main" val="17053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设计模式与思想</a:t>
            </a:r>
            <a:r>
              <a:rPr lang="en-US" altLang="zh-CN" dirty="0"/>
              <a:t>-</a:t>
            </a:r>
            <a:r>
              <a:rPr lang="zh-CN" altLang="en-US" dirty="0"/>
              <a:t>规范与重构</a:t>
            </a:r>
            <a:r>
              <a:rPr lang="en-US" altLang="zh-CN" dirty="0"/>
              <a:t>-</a:t>
            </a:r>
            <a:r>
              <a:rPr lang="zh-CN" altLang="en-US" dirty="0"/>
              <a:t>三问重构，</a:t>
            </a:r>
            <a:r>
              <a:rPr lang="en-US" altLang="zh-CN" dirty="0" smtClean="0"/>
              <a:t>when</a:t>
            </a:r>
            <a:endParaRPr lang="zh-CN" altLang="en-US" dirty="0"/>
          </a:p>
        </p:txBody>
      </p:sp>
      <p:sp>
        <p:nvSpPr>
          <p:cNvPr id="4" name="灯片编号占位符 3"/>
          <p:cNvSpPr>
            <a:spLocks noGrp="1"/>
          </p:cNvSpPr>
          <p:nvPr>
            <p:ph type="sldNum" sz="quarter" idx="12"/>
          </p:nvPr>
        </p:nvSpPr>
        <p:spPr/>
        <p:txBody>
          <a:bodyPr/>
          <a:lstStyle/>
          <a:p>
            <a:fld id="{5F811DF0-BCD2-4668-B6D3-9A5A231CFAA8}" type="slidenum">
              <a:rPr lang="zh-CN" altLang="en-US" smtClean="0"/>
              <a:t>51</a:t>
            </a:fld>
            <a:endParaRPr lang="zh-CN" altLang="en-US"/>
          </a:p>
        </p:txBody>
      </p:sp>
      <p:sp>
        <p:nvSpPr>
          <p:cNvPr id="6" name="云形标注 5"/>
          <p:cNvSpPr/>
          <p:nvPr/>
        </p:nvSpPr>
        <p:spPr>
          <a:xfrm>
            <a:off x="7099300" y="3759201"/>
            <a:ext cx="4658947" cy="1823952"/>
          </a:xfrm>
          <a:prstGeom prst="cloudCallout">
            <a:avLst>
              <a:gd name="adj1" fmla="val -26428"/>
              <a:gd name="adj2" fmla="val -1360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事不过三，三则重构！</a:t>
            </a:r>
            <a:endParaRPr lang="en-US" altLang="zh-CN" sz="24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154692" y="1502781"/>
            <a:ext cx="5225326" cy="3624504"/>
          </a:xfrm>
          <a:prstGeom prst="rect">
            <a:avLst/>
          </a:prstGeom>
        </p:spPr>
      </p:pic>
    </p:spTree>
    <p:extLst>
      <p:ext uri="{BB962C8B-B14F-4D97-AF65-F5344CB8AC3E}">
        <p14:creationId xmlns:p14="http://schemas.microsoft.com/office/powerpoint/2010/main" val="153313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设计模式与思想</a:t>
            </a:r>
            <a:r>
              <a:rPr lang="en-US" altLang="zh-CN" dirty="0"/>
              <a:t>-</a:t>
            </a:r>
            <a:r>
              <a:rPr lang="zh-CN" altLang="en-US" dirty="0"/>
              <a:t>规范与重构</a:t>
            </a:r>
            <a:r>
              <a:rPr lang="en-US" altLang="zh-CN" dirty="0" smtClean="0"/>
              <a:t>-</a:t>
            </a:r>
            <a:r>
              <a:rPr lang="zh-CN" altLang="en-US" dirty="0" smtClean="0"/>
              <a:t>代码的坏味道</a:t>
            </a:r>
            <a:endParaRPr lang="zh-CN" altLang="en-US" dirty="0"/>
          </a:p>
        </p:txBody>
      </p:sp>
      <p:sp>
        <p:nvSpPr>
          <p:cNvPr id="4" name="灯片编号占位符 3"/>
          <p:cNvSpPr>
            <a:spLocks noGrp="1"/>
          </p:cNvSpPr>
          <p:nvPr>
            <p:ph type="sldNum" sz="quarter" idx="12"/>
          </p:nvPr>
        </p:nvSpPr>
        <p:spPr/>
        <p:txBody>
          <a:bodyPr/>
          <a:lstStyle/>
          <a:p>
            <a:fld id="{5F811DF0-BCD2-4668-B6D3-9A5A231CFAA8}" type="slidenum">
              <a:rPr lang="zh-CN" altLang="en-US" smtClean="0"/>
              <a:t>52</a:t>
            </a:fld>
            <a:endParaRPr lang="zh-CN" altLang="en-US"/>
          </a:p>
        </p:txBody>
      </p:sp>
      <p:sp>
        <p:nvSpPr>
          <p:cNvPr id="5" name="Rectangle 3"/>
          <p:cNvSpPr txBox="1">
            <a:spLocks noChangeArrowheads="1"/>
          </p:cNvSpPr>
          <p:nvPr/>
        </p:nvSpPr>
        <p:spPr bwMode="auto">
          <a:xfrm>
            <a:off x="209550" y="1162051"/>
            <a:ext cx="5911850" cy="4794249"/>
          </a:xfrm>
          <a:prstGeom prst="rect">
            <a:avLst/>
          </a:prstGeom>
          <a:noFill/>
          <a:ln w="9525">
            <a:noFill/>
            <a:miter lim="800000"/>
            <a:headEnd/>
            <a:tailEnd/>
          </a:ln>
        </p:spPr>
        <p:txBody>
          <a:bodyPr/>
          <a:lstStyle/>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Duplicated Code </a:t>
            </a:r>
            <a:r>
              <a:rPr lang="zh-CN" altLang="en-US" sz="2000" kern="0" dirty="0">
                <a:latin typeface="微软雅黑" panose="020B0503020204020204" pitchFamily="34" charset="-122"/>
                <a:ea typeface="微软雅黑" panose="020B0503020204020204" pitchFamily="34" charset="-122"/>
              </a:rPr>
              <a:t>重复的代码</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Long Method </a:t>
            </a:r>
            <a:r>
              <a:rPr lang="zh-CN" altLang="en-US" sz="2000" kern="0" dirty="0">
                <a:latin typeface="微软雅黑" panose="020B0503020204020204" pitchFamily="34" charset="-122"/>
                <a:ea typeface="微软雅黑" panose="020B0503020204020204" pitchFamily="34" charset="-122"/>
              </a:rPr>
              <a:t>过长方法</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Large Class </a:t>
            </a:r>
            <a:r>
              <a:rPr lang="zh-CN" altLang="en-US" sz="2000" kern="0" dirty="0">
                <a:latin typeface="微软雅黑" panose="020B0503020204020204" pitchFamily="34" charset="-122"/>
                <a:ea typeface="微软雅黑" panose="020B0503020204020204" pitchFamily="34" charset="-122"/>
              </a:rPr>
              <a:t>过大类</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Long Parameter List </a:t>
            </a:r>
            <a:r>
              <a:rPr lang="zh-CN" altLang="en-US" sz="2000" kern="0" dirty="0">
                <a:latin typeface="微软雅黑" panose="020B0503020204020204" pitchFamily="34" charset="-122"/>
                <a:ea typeface="微软雅黑" panose="020B0503020204020204" pitchFamily="34" charset="-122"/>
              </a:rPr>
              <a:t>过长参数</a:t>
            </a:r>
            <a:r>
              <a:rPr lang="zh-CN" altLang="en-US" sz="2000" kern="0" dirty="0" smtClean="0">
                <a:latin typeface="微软雅黑" panose="020B0503020204020204" pitchFamily="34" charset="-122"/>
                <a:ea typeface="微软雅黑" panose="020B0503020204020204" pitchFamily="34" charset="-122"/>
              </a:rPr>
              <a:t>列表</a:t>
            </a:r>
            <a:endParaRPr lang="zh-CN" altLang="en-US" sz="2000" kern="0" dirty="0">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Divergent Change </a:t>
            </a:r>
            <a:r>
              <a:rPr lang="zh-CN" altLang="en-US" sz="2000" kern="0" dirty="0">
                <a:latin typeface="微软雅黑" panose="020B0503020204020204" pitchFamily="34" charset="-122"/>
                <a:ea typeface="微软雅黑" panose="020B0503020204020204" pitchFamily="34" charset="-122"/>
              </a:rPr>
              <a:t>发散式变化</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Shotgun Surgery </a:t>
            </a:r>
            <a:r>
              <a:rPr lang="zh-CN" altLang="en-US" sz="2000" kern="0" dirty="0">
                <a:latin typeface="微软雅黑" panose="020B0503020204020204" pitchFamily="34" charset="-122"/>
                <a:ea typeface="微软雅黑" panose="020B0503020204020204" pitchFamily="34" charset="-122"/>
              </a:rPr>
              <a:t>霰弹式修改</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Feature Envy </a:t>
            </a:r>
            <a:r>
              <a:rPr lang="zh-CN" altLang="en-US" sz="2000" kern="0" dirty="0">
                <a:latin typeface="微软雅黑" panose="020B0503020204020204" pitchFamily="34" charset="-122"/>
                <a:ea typeface="微软雅黑" panose="020B0503020204020204" pitchFamily="34" charset="-122"/>
              </a:rPr>
              <a:t>依恋情结</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Data Clumps </a:t>
            </a:r>
            <a:r>
              <a:rPr lang="zh-CN" altLang="en-US" sz="2000" kern="0" dirty="0">
                <a:latin typeface="微软雅黑" panose="020B0503020204020204" pitchFamily="34" charset="-122"/>
                <a:ea typeface="微软雅黑" panose="020B0503020204020204" pitchFamily="34" charset="-122"/>
              </a:rPr>
              <a:t>数据泥</a:t>
            </a:r>
            <a:r>
              <a:rPr lang="zh-CN" altLang="en-US" sz="2000" kern="0" dirty="0" smtClean="0">
                <a:latin typeface="微软雅黑" panose="020B0503020204020204" pitchFamily="34" charset="-122"/>
                <a:ea typeface="微软雅黑" panose="020B0503020204020204" pitchFamily="34" charset="-122"/>
              </a:rPr>
              <a:t>团</a:t>
            </a:r>
            <a:endParaRPr lang="zh-CN" altLang="en-US" sz="2000" kern="0" dirty="0">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Primitive Obsession </a:t>
            </a:r>
            <a:r>
              <a:rPr lang="zh-CN" altLang="en-US" sz="2000" kern="0" dirty="0">
                <a:latin typeface="微软雅黑" panose="020B0503020204020204" pitchFamily="34" charset="-122"/>
                <a:ea typeface="微软雅黑" panose="020B0503020204020204" pitchFamily="34" charset="-122"/>
              </a:rPr>
              <a:t>基本类型偏执</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Switch Statements Switch</a:t>
            </a:r>
            <a:r>
              <a:rPr lang="zh-CN" altLang="en-US" sz="2000" kern="0" dirty="0">
                <a:latin typeface="微软雅黑" panose="020B0503020204020204" pitchFamily="34" charset="-122"/>
                <a:ea typeface="微软雅黑" panose="020B0503020204020204" pitchFamily="34" charset="-122"/>
              </a:rPr>
              <a:t>语句</a:t>
            </a: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Parallel Inheritance Hierarchies </a:t>
            </a:r>
            <a:r>
              <a:rPr lang="zh-CN" altLang="en-US" sz="2000" kern="0" dirty="0">
                <a:latin typeface="微软雅黑" panose="020B0503020204020204" pitchFamily="34" charset="-122"/>
                <a:ea typeface="微软雅黑" panose="020B0503020204020204" pitchFamily="34" charset="-122"/>
              </a:rPr>
              <a:t>平行继承</a:t>
            </a:r>
            <a:r>
              <a:rPr lang="zh-CN" altLang="en-US" sz="2000" kern="0" dirty="0" smtClean="0">
                <a:latin typeface="微软雅黑" panose="020B0503020204020204" pitchFamily="34" charset="-122"/>
                <a:ea typeface="微软雅黑" panose="020B0503020204020204" pitchFamily="34" charset="-122"/>
              </a:rPr>
              <a:t>层次</a:t>
            </a:r>
            <a:endParaRPr lang="en-US" altLang="zh-CN" sz="2000" kern="0" dirty="0" smtClean="0">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Comments </a:t>
            </a:r>
            <a:r>
              <a:rPr lang="zh-CN" altLang="en-US" sz="2000" kern="0" dirty="0">
                <a:latin typeface="微软雅黑" panose="020B0503020204020204" pitchFamily="34" charset="-122"/>
                <a:ea typeface="微软雅黑" panose="020B0503020204020204" pitchFamily="34" charset="-122"/>
              </a:rPr>
              <a:t>过多的注释</a:t>
            </a:r>
          </a:p>
          <a:p>
            <a:pPr marL="342900" indent="-342900" eaLnBrk="0" hangingPunct="0">
              <a:lnSpc>
                <a:spcPct val="90000"/>
              </a:lnSpc>
              <a:spcBef>
                <a:spcPct val="20000"/>
              </a:spcBef>
              <a:buFontTx/>
              <a:buChar char="•"/>
              <a:defRPr/>
            </a:pPr>
            <a:endParaRPr lang="zh-CN" altLang="en-US" sz="2000" kern="0" dirty="0">
              <a:latin typeface="微软雅黑" panose="020B0503020204020204" pitchFamily="34" charset="-122"/>
              <a:ea typeface="微软雅黑" panose="020B0503020204020204" pitchFamily="34" charset="-122"/>
            </a:endParaRPr>
          </a:p>
          <a:p>
            <a:pPr marL="342900" indent="-342900" eaLnBrk="0" hangingPunct="0">
              <a:lnSpc>
                <a:spcPct val="90000"/>
              </a:lnSpc>
              <a:spcBef>
                <a:spcPct val="20000"/>
              </a:spcBef>
              <a:buFontTx/>
              <a:buChar char="•"/>
              <a:defRPr/>
            </a:pPr>
            <a:endParaRPr lang="en-US" altLang="zh-CN" sz="3200" kern="0" dirty="0">
              <a:latin typeface="+mn-lt"/>
            </a:endParaRPr>
          </a:p>
        </p:txBody>
      </p:sp>
      <p:sp>
        <p:nvSpPr>
          <p:cNvPr id="6" name="Rectangle 4"/>
          <p:cNvSpPr txBox="1">
            <a:spLocks noChangeArrowheads="1"/>
          </p:cNvSpPr>
          <p:nvPr/>
        </p:nvSpPr>
        <p:spPr>
          <a:xfrm>
            <a:off x="6032500" y="1095376"/>
            <a:ext cx="6019800" cy="4340224"/>
          </a:xfrm>
          <a:prstGeom prst="rect">
            <a:avLst/>
          </a:prstGeom>
        </p:spPr>
        <p:txBody>
          <a:bodyPr/>
          <a:lstStyle/>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Lazy Class </a:t>
            </a:r>
            <a:r>
              <a:rPr lang="zh-CN" altLang="en-US" sz="2000" kern="0" dirty="0">
                <a:latin typeface="微软雅黑" panose="020B0503020204020204" pitchFamily="34" charset="-122"/>
                <a:ea typeface="微软雅黑" panose="020B0503020204020204" pitchFamily="34" charset="-122"/>
              </a:rPr>
              <a:t>多余的类</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Speculative Generality </a:t>
            </a:r>
            <a:r>
              <a:rPr lang="zh-CN" altLang="en-US" sz="2000" kern="0" dirty="0">
                <a:latin typeface="微软雅黑" panose="020B0503020204020204" pitchFamily="34" charset="-122"/>
                <a:ea typeface="微软雅黑" panose="020B0503020204020204" pitchFamily="34" charset="-122"/>
              </a:rPr>
              <a:t>不确定的一般性</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Temporary Field </a:t>
            </a:r>
            <a:r>
              <a:rPr lang="zh-CN" altLang="en-US" sz="2000" kern="0" dirty="0">
                <a:latin typeface="微软雅黑" panose="020B0503020204020204" pitchFamily="34" charset="-122"/>
                <a:ea typeface="微软雅黑" panose="020B0503020204020204" pitchFamily="34" charset="-122"/>
              </a:rPr>
              <a:t>临时字段</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Message Chains </a:t>
            </a:r>
            <a:r>
              <a:rPr lang="zh-CN" altLang="en-US" sz="2000" kern="0" dirty="0">
                <a:latin typeface="微软雅黑" panose="020B0503020204020204" pitchFamily="34" charset="-122"/>
                <a:ea typeface="微软雅黑" panose="020B0503020204020204" pitchFamily="34" charset="-122"/>
              </a:rPr>
              <a:t>消息链</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Middle Man  </a:t>
            </a:r>
            <a:r>
              <a:rPr lang="zh-CN" altLang="en-US" sz="2000" kern="0" dirty="0" smtClean="0">
                <a:latin typeface="微软雅黑" panose="020B0503020204020204" pitchFamily="34" charset="-122"/>
                <a:ea typeface="微软雅黑" panose="020B0503020204020204" pitchFamily="34" charset="-122"/>
              </a:rPr>
              <a:t>二传手</a:t>
            </a:r>
            <a:endParaRPr lang="zh-CN" altLang="en-US" sz="2000" kern="0" dirty="0">
              <a:latin typeface="微软雅黑" panose="020B0503020204020204" pitchFamily="34" charset="-122"/>
              <a:ea typeface="微软雅黑" panose="020B0503020204020204" pitchFamily="34" charset="-122"/>
            </a:endParaRP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Inappropriate Intimacy </a:t>
            </a:r>
            <a:r>
              <a:rPr lang="zh-CN" altLang="en-US" sz="2000" kern="0" dirty="0">
                <a:latin typeface="微软雅黑" panose="020B0503020204020204" pitchFamily="34" charset="-122"/>
                <a:ea typeface="微软雅黑" panose="020B0503020204020204" pitchFamily="34" charset="-122"/>
              </a:rPr>
              <a:t>过度亲密</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Alternative Classes with Different Interfaces  </a:t>
            </a:r>
            <a:r>
              <a:rPr lang="zh-CN" altLang="en-US" sz="2000" kern="0" dirty="0">
                <a:latin typeface="微软雅黑" panose="020B0503020204020204" pitchFamily="34" charset="-122"/>
                <a:ea typeface="微软雅黑" panose="020B0503020204020204" pitchFamily="34" charset="-122"/>
              </a:rPr>
              <a:t>异曲同工的类</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Incomplete Library Class </a:t>
            </a:r>
            <a:r>
              <a:rPr lang="zh-CN" altLang="en-US" sz="2000" kern="0" dirty="0">
                <a:latin typeface="微软雅黑" panose="020B0503020204020204" pitchFamily="34" charset="-122"/>
                <a:ea typeface="微软雅黑" panose="020B0503020204020204" pitchFamily="34" charset="-122"/>
              </a:rPr>
              <a:t>不完整的库类</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Data Class </a:t>
            </a:r>
            <a:r>
              <a:rPr lang="zh-CN" altLang="en-US" sz="2000" kern="0" dirty="0">
                <a:latin typeface="微软雅黑" panose="020B0503020204020204" pitchFamily="34" charset="-122"/>
                <a:ea typeface="微软雅黑" panose="020B0503020204020204" pitchFamily="34" charset="-122"/>
              </a:rPr>
              <a:t>数据类</a:t>
            </a:r>
          </a:p>
          <a:p>
            <a:pPr marL="342900" indent="-342900" eaLnBrk="0" hangingPunct="0">
              <a:spcBef>
                <a:spcPct val="20000"/>
              </a:spcBef>
              <a:buFontTx/>
              <a:buChar char="•"/>
              <a:defRPr/>
            </a:pPr>
            <a:r>
              <a:rPr lang="en-US" altLang="zh-CN" sz="2000" kern="0" dirty="0">
                <a:latin typeface="微软雅黑" panose="020B0503020204020204" pitchFamily="34" charset="-122"/>
                <a:ea typeface="微软雅黑" panose="020B0503020204020204" pitchFamily="34" charset="-122"/>
              </a:rPr>
              <a:t>Refused bequest</a:t>
            </a:r>
            <a:r>
              <a:rPr lang="zh-CN" altLang="en-US" sz="2000" kern="0" dirty="0">
                <a:latin typeface="微软雅黑" panose="020B0503020204020204" pitchFamily="34" charset="-122"/>
                <a:ea typeface="微软雅黑" panose="020B0503020204020204" pitchFamily="34" charset="-122"/>
              </a:rPr>
              <a:t>被拒绝的馈赠</a:t>
            </a:r>
          </a:p>
          <a:p>
            <a:pPr marL="342900" indent="-342900" eaLnBrk="0" hangingPunct="0">
              <a:spcBef>
                <a:spcPct val="20000"/>
              </a:spcBef>
              <a:buFontTx/>
              <a:buChar char="•"/>
              <a:defRPr/>
            </a:pPr>
            <a:endParaRPr lang="en-US" altLang="zh-CN" sz="2400" kern="0" dirty="0">
              <a:latin typeface="+mn-lt"/>
            </a:endParaRPr>
          </a:p>
        </p:txBody>
      </p:sp>
      <p:sp>
        <p:nvSpPr>
          <p:cNvPr id="8" name="流程图: 可选过程 7"/>
          <p:cNvSpPr/>
          <p:nvPr/>
        </p:nvSpPr>
        <p:spPr>
          <a:xfrm>
            <a:off x="2501900" y="5379979"/>
            <a:ext cx="6781800" cy="877934"/>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相信每个程序员都有一个代码情怀，但编码时总有一些事不完美的烦恼，他们就像苍蝇在你旁边嗡嗡飞，真想把它解决掉！</a:t>
            </a:r>
            <a:endParaRPr lang="zh-CN" altLang="en-US" dirty="0"/>
          </a:p>
        </p:txBody>
      </p:sp>
    </p:spTree>
    <p:extLst>
      <p:ext uri="{BB962C8B-B14F-4D97-AF65-F5344CB8AC3E}">
        <p14:creationId xmlns:p14="http://schemas.microsoft.com/office/powerpoint/2010/main" val="417637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规范与重构</a:t>
            </a:r>
            <a:r>
              <a:rPr lang="en-US" altLang="zh-CN" dirty="0" smtClean="0"/>
              <a:t>-</a:t>
            </a:r>
            <a:r>
              <a:rPr lang="zh-CN" altLang="en-US" dirty="0" smtClean="0"/>
              <a:t>实现解耦</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53</a:t>
            </a:fld>
            <a:endParaRPr lang="zh-CN" altLang="en-US"/>
          </a:p>
        </p:txBody>
      </p:sp>
      <p:sp>
        <p:nvSpPr>
          <p:cNvPr id="29" name="Rectangle 3"/>
          <p:cNvSpPr txBox="1">
            <a:spLocks noChangeArrowheads="1"/>
          </p:cNvSpPr>
          <p:nvPr/>
        </p:nvSpPr>
        <p:spPr>
          <a:xfrm>
            <a:off x="6626600" y="1188117"/>
            <a:ext cx="3471558" cy="133697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封装与抽象</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中间层</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600" dirty="0" smtClean="0"/>
          </a:p>
        </p:txBody>
      </p:sp>
      <p:pic>
        <p:nvPicPr>
          <p:cNvPr id="3" name="图片 2"/>
          <p:cNvPicPr>
            <a:picLocks noChangeAspect="1"/>
          </p:cNvPicPr>
          <p:nvPr/>
        </p:nvPicPr>
        <p:blipFill>
          <a:blip r:embed="rId3"/>
          <a:stretch>
            <a:fillRect/>
          </a:stretch>
        </p:blipFill>
        <p:spPr>
          <a:xfrm>
            <a:off x="108912" y="1856604"/>
            <a:ext cx="5838825" cy="2273450"/>
          </a:xfrm>
          <a:prstGeom prst="rect">
            <a:avLst/>
          </a:prstGeom>
        </p:spPr>
      </p:pic>
      <p:sp>
        <p:nvSpPr>
          <p:cNvPr id="6" name="Rectangle 3"/>
          <p:cNvSpPr txBox="1">
            <a:spLocks noChangeArrowheads="1"/>
          </p:cNvSpPr>
          <p:nvPr/>
        </p:nvSpPr>
        <p:spPr>
          <a:xfrm>
            <a:off x="6626600" y="3893217"/>
            <a:ext cx="3471558" cy="120997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模块化</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善用设计思想和原则</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600" dirty="0" smtClean="0"/>
          </a:p>
        </p:txBody>
      </p:sp>
    </p:spTree>
    <p:extLst>
      <p:ext uri="{BB962C8B-B14F-4D97-AF65-F5344CB8AC3E}">
        <p14:creationId xmlns:p14="http://schemas.microsoft.com/office/powerpoint/2010/main" val="177618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设计模式与思想</a:t>
            </a:r>
            <a:r>
              <a:rPr lang="en-US" altLang="zh-CN" dirty="0"/>
              <a:t>-</a:t>
            </a:r>
            <a:r>
              <a:rPr lang="zh-CN" altLang="en-US" dirty="0"/>
              <a:t>规范与重构</a:t>
            </a:r>
            <a:r>
              <a:rPr lang="en-US" altLang="zh-CN" dirty="0" smtClean="0"/>
              <a:t>-</a:t>
            </a:r>
            <a:r>
              <a:rPr lang="zh-CN" altLang="en-US" dirty="0" smtClean="0"/>
              <a:t>快速改善规范</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54</a:t>
            </a:fld>
            <a:endParaRPr lang="zh-CN" altLang="en-US"/>
          </a:p>
        </p:txBody>
      </p:sp>
      <p:sp>
        <p:nvSpPr>
          <p:cNvPr id="29" name="Rectangle 3"/>
          <p:cNvSpPr txBox="1">
            <a:spLocks noChangeArrowheads="1"/>
          </p:cNvSpPr>
          <p:nvPr/>
        </p:nvSpPr>
        <p:spPr>
          <a:xfrm>
            <a:off x="581021" y="1183975"/>
            <a:ext cx="6543680" cy="441340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命名准确表达含义</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简化函数参数命名</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命名可读，可搜索</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命名统一，比如抽象类，接口</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注释来提高代码可读性，</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函数内部注释少一些，类函数注释描述清楚</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合理设计函数和类大小</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合理设计一行代码长度</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提炼函数</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1600" dirty="0" smtClean="0"/>
          </a:p>
          <a:p>
            <a:endParaRPr lang="en-US" altLang="zh-CN" sz="1600" dirty="0" smtClean="0"/>
          </a:p>
        </p:txBody>
      </p:sp>
      <p:sp>
        <p:nvSpPr>
          <p:cNvPr id="5" name="Rectangle 3"/>
          <p:cNvSpPr txBox="1">
            <a:spLocks noChangeArrowheads="1"/>
          </p:cNvSpPr>
          <p:nvPr/>
        </p:nvSpPr>
        <p:spPr>
          <a:xfrm>
            <a:off x="6400796" y="1183975"/>
            <a:ext cx="5124454" cy="413014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避免参数过多</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勿</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用函数参数来控制逻辑</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函数设计要职责单一</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移除过深的嵌套层次</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学会使用解释性变量</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善用空行分割单元块</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一定不要用</a:t>
            </a: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tab</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缩进</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类中成员排列顺序保持统一</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1600" dirty="0" smtClean="0"/>
          </a:p>
          <a:p>
            <a:endParaRPr lang="en-US" altLang="zh-CN" sz="1600" dirty="0" smtClean="0"/>
          </a:p>
          <a:p>
            <a:endParaRPr lang="en-US" altLang="zh-CN" sz="1600" dirty="0" smtClean="0"/>
          </a:p>
          <a:p>
            <a:endParaRPr lang="en-US" altLang="zh-CN" sz="1600" dirty="0" smtClean="0"/>
          </a:p>
        </p:txBody>
      </p:sp>
      <p:sp>
        <p:nvSpPr>
          <p:cNvPr id="6" name="Rectangle 3"/>
          <p:cNvSpPr txBox="1">
            <a:spLocks noChangeArrowheads="1"/>
          </p:cNvSpPr>
          <p:nvPr/>
        </p:nvSpPr>
        <p:spPr>
          <a:xfrm>
            <a:off x="6400796" y="5597375"/>
            <a:ext cx="5124454" cy="622450"/>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FF0000"/>
                </a:solidFill>
                <a:latin typeface="微软雅黑" panose="020B0503020204020204" pitchFamily="34" charset="-122"/>
                <a:ea typeface="微软雅黑" panose="020B0503020204020204" pitchFamily="34" charset="-122"/>
              </a:rPr>
              <a:t>推荐书籍：</a:t>
            </a:r>
            <a:r>
              <a:rPr lang="en-US" altLang="zh-CN" sz="2000" dirty="0" smtClean="0">
                <a:solidFill>
                  <a:srgbClr val="FF0000"/>
                </a:solidFill>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重构改善既有代码的设计</a:t>
            </a:r>
            <a:r>
              <a:rPr lang="en-US" altLang="zh-CN" sz="2000" dirty="0" smtClean="0">
                <a:solidFill>
                  <a:srgbClr val="FF0000"/>
                </a:solidFill>
                <a:latin typeface="微软雅黑" panose="020B0503020204020204" pitchFamily="34" charset="-122"/>
                <a:ea typeface="微软雅黑" panose="020B0503020204020204" pitchFamily="34" charset="-122"/>
              </a:rPr>
              <a:t>》</a:t>
            </a:r>
          </a:p>
          <a:p>
            <a:endParaRPr lang="en-US" altLang="zh-CN" sz="1600" dirty="0" smtClean="0"/>
          </a:p>
          <a:p>
            <a:endParaRPr lang="en-US" altLang="zh-CN" sz="1600" dirty="0" smtClean="0"/>
          </a:p>
        </p:txBody>
      </p:sp>
    </p:spTree>
    <p:extLst>
      <p:ext uri="{BB962C8B-B14F-4D97-AF65-F5344CB8AC3E}">
        <p14:creationId xmlns:p14="http://schemas.microsoft.com/office/powerpoint/2010/main" val="42736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581080" y="-123394"/>
            <a:ext cx="384043" cy="6994942"/>
          </a:xfrm>
          <a:prstGeom prst="rect">
            <a:avLst/>
          </a:prstGeom>
          <a:solidFill>
            <a:srgbClr val="00FF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nvGrpSpPr>
          <p:cNvPr id="66" name="组合 65"/>
          <p:cNvGrpSpPr/>
          <p:nvPr/>
        </p:nvGrpSpPr>
        <p:grpSpPr>
          <a:xfrm>
            <a:off x="6288022" y="1573117"/>
            <a:ext cx="81325" cy="3784130"/>
            <a:chOff x="6476530" y="2160017"/>
            <a:chExt cx="30497" cy="10081120"/>
          </a:xfrm>
          <a:solidFill>
            <a:schemeClr val="bg1">
              <a:lumMod val="75000"/>
            </a:schemeClr>
          </a:solidFill>
        </p:grpSpPr>
        <p:cxnSp>
          <p:nvCxnSpPr>
            <p:cNvPr id="67" name="直接连接符 66"/>
            <p:cNvCxnSpPr/>
            <p:nvPr/>
          </p:nvCxnSpPr>
          <p:spPr>
            <a:xfrm>
              <a:off x="6491778" y="2160017"/>
              <a:ext cx="0" cy="10081120"/>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476530" y="5737556"/>
              <a:ext cx="30497" cy="3335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grpSp>
        <p:nvGrpSpPr>
          <p:cNvPr id="4" name="组合 3"/>
          <p:cNvGrpSpPr/>
          <p:nvPr/>
        </p:nvGrpSpPr>
        <p:grpSpPr>
          <a:xfrm>
            <a:off x="6840431" y="1371111"/>
            <a:ext cx="3664388" cy="4210826"/>
            <a:chOff x="6840431" y="1507591"/>
            <a:chExt cx="2977580" cy="3679941"/>
          </a:xfrm>
        </p:grpSpPr>
        <p:grpSp>
          <p:nvGrpSpPr>
            <p:cNvPr id="49" name="组合 48"/>
            <p:cNvGrpSpPr/>
            <p:nvPr/>
          </p:nvGrpSpPr>
          <p:grpSpPr>
            <a:xfrm>
              <a:off x="6892750" y="1580120"/>
              <a:ext cx="2925261" cy="415523"/>
              <a:chOff x="4355976" y="1247489"/>
              <a:chExt cx="2193946" cy="311642"/>
            </a:xfrm>
          </p:grpSpPr>
          <p:sp>
            <p:nvSpPr>
              <p:cNvPr id="50" name="矩形 49"/>
              <p:cNvSpPr/>
              <p:nvPr/>
            </p:nvSpPr>
            <p:spPr>
              <a:xfrm>
                <a:off x="4355976" y="1247489"/>
                <a:ext cx="2193946"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1" name="TextBox 50"/>
              <p:cNvSpPr txBox="1"/>
              <p:nvPr/>
            </p:nvSpPr>
            <p:spPr>
              <a:xfrm>
                <a:off x="4943282" y="1274858"/>
                <a:ext cx="1440161" cy="262249"/>
              </a:xfrm>
              <a:prstGeom prst="rect">
                <a:avLst/>
              </a:prstGeom>
              <a:noFill/>
            </p:spPr>
            <p:txBody>
              <a:bodyPr wrap="square" rtlCol="0">
                <a:spAutoFit/>
              </a:bodyPr>
              <a:lstStyle/>
              <a:p>
                <a:r>
                  <a:rPr lang="zh-CN" altLang="en-US" sz="2000" b="1" dirty="0">
                    <a:solidFill>
                      <a:schemeClr val="bg1">
                        <a:lumMod val="25000"/>
                      </a:schemeClr>
                    </a:solidFill>
                    <a:latin typeface="微软雅黑"/>
                  </a:rPr>
                  <a:t>开篇导读</a:t>
                </a:r>
              </a:p>
            </p:txBody>
          </p:sp>
        </p:grpSp>
        <p:grpSp>
          <p:nvGrpSpPr>
            <p:cNvPr id="52" name="组合 51"/>
            <p:cNvGrpSpPr/>
            <p:nvPr/>
          </p:nvGrpSpPr>
          <p:grpSpPr>
            <a:xfrm>
              <a:off x="6892749" y="2397156"/>
              <a:ext cx="2925260" cy="415523"/>
              <a:chOff x="4355975" y="1860266"/>
              <a:chExt cx="2193945" cy="311642"/>
            </a:xfrm>
          </p:grpSpPr>
          <p:sp>
            <p:nvSpPr>
              <p:cNvPr id="53" name="矩形 52"/>
              <p:cNvSpPr/>
              <p:nvPr/>
            </p:nvSpPr>
            <p:spPr>
              <a:xfrm>
                <a:off x="4355975" y="1860266"/>
                <a:ext cx="2193945" cy="31164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4" name="TextBox 53"/>
              <p:cNvSpPr txBox="1"/>
              <p:nvPr/>
            </p:nvSpPr>
            <p:spPr>
              <a:xfrm>
                <a:off x="4934964" y="1863469"/>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设计</a:t>
                </a:r>
                <a:r>
                  <a:rPr lang="zh-CN" altLang="en-US" dirty="0" smtClean="0"/>
                  <a:t>模式与思想</a:t>
                </a:r>
                <a:endParaRPr lang="zh-CN" altLang="en-US" dirty="0"/>
              </a:p>
            </p:txBody>
          </p:sp>
        </p:grpSp>
        <p:grpSp>
          <p:nvGrpSpPr>
            <p:cNvPr id="55" name="组合 54"/>
            <p:cNvGrpSpPr/>
            <p:nvPr/>
          </p:nvGrpSpPr>
          <p:grpSpPr>
            <a:xfrm>
              <a:off x="6892749" y="3212302"/>
              <a:ext cx="2925260" cy="415523"/>
              <a:chOff x="4355975" y="2471625"/>
              <a:chExt cx="2193945" cy="311642"/>
            </a:xfrm>
          </p:grpSpPr>
          <p:sp>
            <p:nvSpPr>
              <p:cNvPr id="56" name="矩形 55"/>
              <p:cNvSpPr/>
              <p:nvPr/>
            </p:nvSpPr>
            <p:spPr>
              <a:xfrm>
                <a:off x="4355975" y="2471625"/>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7" name="TextBox 56"/>
              <p:cNvSpPr txBox="1"/>
              <p:nvPr/>
            </p:nvSpPr>
            <p:spPr>
              <a:xfrm>
                <a:off x="4965661" y="2485927"/>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smtClean="0"/>
                  <a:t>设计模式与范式</a:t>
                </a:r>
                <a:endParaRPr lang="zh-CN" altLang="en-US" dirty="0"/>
              </a:p>
            </p:txBody>
          </p:sp>
        </p:grpSp>
        <p:grpSp>
          <p:nvGrpSpPr>
            <p:cNvPr id="58" name="组合 57"/>
            <p:cNvGrpSpPr/>
            <p:nvPr/>
          </p:nvGrpSpPr>
          <p:grpSpPr>
            <a:xfrm>
              <a:off x="6892749" y="3927986"/>
              <a:ext cx="2925260" cy="415523"/>
              <a:chOff x="4355975" y="3008387"/>
              <a:chExt cx="2193945" cy="311642"/>
            </a:xfrm>
          </p:grpSpPr>
          <p:sp>
            <p:nvSpPr>
              <p:cNvPr id="59" name="矩形 58"/>
              <p:cNvSpPr/>
              <p:nvPr/>
            </p:nvSpPr>
            <p:spPr>
              <a:xfrm>
                <a:off x="4355975" y="3008387"/>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0" name="TextBox 59"/>
              <p:cNvSpPr txBox="1"/>
              <p:nvPr/>
            </p:nvSpPr>
            <p:spPr>
              <a:xfrm>
                <a:off x="4951599" y="3033083"/>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开</a:t>
                </a:r>
                <a:r>
                  <a:rPr lang="zh-CN" altLang="en-US" dirty="0" smtClean="0"/>
                  <a:t>源与项目实战</a:t>
                </a:r>
                <a:endParaRPr lang="zh-CN" altLang="en-US" dirty="0"/>
              </a:p>
            </p:txBody>
          </p:sp>
        </p:grpSp>
        <p:grpSp>
          <p:nvGrpSpPr>
            <p:cNvPr id="61" name="组合 60"/>
            <p:cNvGrpSpPr/>
            <p:nvPr/>
          </p:nvGrpSpPr>
          <p:grpSpPr>
            <a:xfrm>
              <a:off x="6892749" y="4772009"/>
              <a:ext cx="2925260" cy="415523"/>
              <a:chOff x="4355975" y="3641404"/>
              <a:chExt cx="2193945" cy="311642"/>
            </a:xfrm>
          </p:grpSpPr>
          <p:sp>
            <p:nvSpPr>
              <p:cNvPr id="62" name="矩形 61"/>
              <p:cNvSpPr/>
              <p:nvPr/>
            </p:nvSpPr>
            <p:spPr>
              <a:xfrm>
                <a:off x="4355975" y="3641404"/>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3" name="TextBox 62"/>
              <p:cNvSpPr txBox="1"/>
              <p:nvPr/>
            </p:nvSpPr>
            <p:spPr>
              <a:xfrm>
                <a:off x="4959916" y="3666100"/>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en-US" altLang="zh-CN" dirty="0"/>
                  <a:t>Q&amp;A</a:t>
                </a:r>
                <a:endParaRPr lang="zh-CN" altLang="en-US" dirty="0"/>
              </a:p>
            </p:txBody>
          </p:sp>
        </p:grpSp>
        <p:grpSp>
          <p:nvGrpSpPr>
            <p:cNvPr id="69" name="组合 68"/>
            <p:cNvGrpSpPr/>
            <p:nvPr/>
          </p:nvGrpSpPr>
          <p:grpSpPr>
            <a:xfrm>
              <a:off x="6840431" y="1507591"/>
              <a:ext cx="584019" cy="488049"/>
              <a:chOff x="4316737" y="1193094"/>
              <a:chExt cx="438014" cy="366037"/>
            </a:xfrm>
          </p:grpSpPr>
          <p:sp>
            <p:nvSpPr>
              <p:cNvPr id="70" name="直角三角形 69"/>
              <p:cNvSpPr/>
              <p:nvPr/>
            </p:nvSpPr>
            <p:spPr>
              <a:xfrm rot="10800000" flipH="1">
                <a:off x="4359841" y="1247489"/>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1" name="TextBox 70"/>
              <p:cNvSpPr txBox="1"/>
              <p:nvPr/>
            </p:nvSpPr>
            <p:spPr>
              <a:xfrm>
                <a:off x="4316737" y="1193094"/>
                <a:ext cx="193625" cy="248843"/>
              </a:xfrm>
              <a:prstGeom prst="rect">
                <a:avLst/>
              </a:prstGeom>
              <a:noFill/>
            </p:spPr>
            <p:txBody>
              <a:bodyPr wrap="none" rtlCol="0">
                <a:spAutoFit/>
              </a:bodyPr>
              <a:lstStyle/>
              <a:p>
                <a:r>
                  <a:rPr lang="en-US" altLang="zh-CN" sz="1867"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72" name="组合 71"/>
            <p:cNvGrpSpPr/>
            <p:nvPr/>
          </p:nvGrpSpPr>
          <p:grpSpPr>
            <a:xfrm>
              <a:off x="6856688" y="2329397"/>
              <a:ext cx="567760" cy="483280"/>
              <a:chOff x="4328932" y="1809448"/>
              <a:chExt cx="425820" cy="362460"/>
            </a:xfrm>
          </p:grpSpPr>
          <p:sp>
            <p:nvSpPr>
              <p:cNvPr id="73" name="直角三角形 72"/>
              <p:cNvSpPr/>
              <p:nvPr/>
            </p:nvSpPr>
            <p:spPr>
              <a:xfrm rot="10800000" flipH="1">
                <a:off x="4359842" y="1860266"/>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4" name="TextBox 73"/>
              <p:cNvSpPr txBox="1"/>
              <p:nvPr/>
            </p:nvSpPr>
            <p:spPr>
              <a:xfrm>
                <a:off x="4328932" y="1809448"/>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2</a:t>
                </a:r>
              </a:p>
            </p:txBody>
          </p:sp>
        </p:grpSp>
        <p:grpSp>
          <p:nvGrpSpPr>
            <p:cNvPr id="75" name="组合 74"/>
            <p:cNvGrpSpPr/>
            <p:nvPr/>
          </p:nvGrpSpPr>
          <p:grpSpPr>
            <a:xfrm>
              <a:off x="6856692" y="3138319"/>
              <a:ext cx="567756" cy="489503"/>
              <a:chOff x="4328935" y="2416140"/>
              <a:chExt cx="425817" cy="367127"/>
            </a:xfrm>
          </p:grpSpPr>
          <p:sp>
            <p:nvSpPr>
              <p:cNvPr id="76" name="直角三角形 75"/>
              <p:cNvSpPr/>
              <p:nvPr/>
            </p:nvSpPr>
            <p:spPr>
              <a:xfrm rot="10800000" flipH="1">
                <a:off x="4359842" y="2471625"/>
                <a:ext cx="394910" cy="311642"/>
              </a:xfrm>
              <a:prstGeom prst="rtTriangl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7" name="TextBox 76"/>
              <p:cNvSpPr txBox="1"/>
              <p:nvPr/>
            </p:nvSpPr>
            <p:spPr>
              <a:xfrm>
                <a:off x="4328935" y="2416140"/>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3</a:t>
                </a:r>
              </a:p>
            </p:txBody>
          </p:sp>
        </p:grpSp>
        <p:grpSp>
          <p:nvGrpSpPr>
            <p:cNvPr id="78" name="组合 77"/>
            <p:cNvGrpSpPr/>
            <p:nvPr/>
          </p:nvGrpSpPr>
          <p:grpSpPr>
            <a:xfrm>
              <a:off x="6856688" y="3856958"/>
              <a:ext cx="567760" cy="486547"/>
              <a:chOff x="4328932" y="2955119"/>
              <a:chExt cx="425820" cy="364910"/>
            </a:xfrm>
          </p:grpSpPr>
          <p:sp>
            <p:nvSpPr>
              <p:cNvPr id="79" name="直角三角形 78"/>
              <p:cNvSpPr/>
              <p:nvPr/>
            </p:nvSpPr>
            <p:spPr>
              <a:xfrm rot="10800000" flipH="1">
                <a:off x="4359842" y="3008387"/>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0" name="TextBox 79"/>
              <p:cNvSpPr txBox="1"/>
              <p:nvPr/>
            </p:nvSpPr>
            <p:spPr>
              <a:xfrm>
                <a:off x="4328932" y="2955119"/>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4</a:t>
                </a:r>
              </a:p>
            </p:txBody>
          </p:sp>
        </p:grpSp>
        <p:grpSp>
          <p:nvGrpSpPr>
            <p:cNvPr id="81" name="组合 80"/>
            <p:cNvGrpSpPr/>
            <p:nvPr/>
          </p:nvGrpSpPr>
          <p:grpSpPr>
            <a:xfrm>
              <a:off x="6856684" y="4689949"/>
              <a:ext cx="567764" cy="497579"/>
              <a:chOff x="4328929" y="3579862"/>
              <a:chExt cx="425823" cy="373184"/>
            </a:xfrm>
          </p:grpSpPr>
          <p:sp>
            <p:nvSpPr>
              <p:cNvPr id="82" name="直角三角形 81"/>
              <p:cNvSpPr/>
              <p:nvPr/>
            </p:nvSpPr>
            <p:spPr>
              <a:xfrm rot="10800000" flipH="1">
                <a:off x="4359842" y="3641404"/>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3" name="TextBox 82"/>
              <p:cNvSpPr txBox="1"/>
              <p:nvPr/>
            </p:nvSpPr>
            <p:spPr>
              <a:xfrm>
                <a:off x="4328929" y="3579862"/>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5</a:t>
                </a:r>
              </a:p>
            </p:txBody>
          </p:sp>
        </p:grpSp>
      </p:grpSp>
      <p:grpSp>
        <p:nvGrpSpPr>
          <p:cNvPr id="101" name="组合 100"/>
          <p:cNvGrpSpPr/>
          <p:nvPr/>
        </p:nvGrpSpPr>
        <p:grpSpPr>
          <a:xfrm>
            <a:off x="2779125" y="2170674"/>
            <a:ext cx="2371995" cy="2248803"/>
            <a:chOff x="2084344" y="1728449"/>
            <a:chExt cx="1778996" cy="1686602"/>
          </a:xfrm>
        </p:grpSpPr>
        <p:sp>
          <p:nvSpPr>
            <p:cNvPr id="7" name="矩形 6"/>
            <p:cNvSpPr/>
            <p:nvPr/>
          </p:nvSpPr>
          <p:spPr>
            <a:xfrm>
              <a:off x="2084344" y="1728449"/>
              <a:ext cx="1778996" cy="1686602"/>
            </a:xfrm>
            <a:prstGeom prst="rect">
              <a:avLst/>
            </a:prstGeom>
            <a:solidFill>
              <a:srgbClr val="FFFFFF">
                <a:alpha val="94000"/>
              </a:srgbClr>
            </a:solidFill>
            <a:ln w="73025" cap="sq" cmpd="sng">
              <a:solidFill>
                <a:srgbClr val="00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84" name="TextBox 83"/>
            <p:cNvSpPr txBox="1"/>
            <p:nvPr/>
          </p:nvSpPr>
          <p:spPr>
            <a:xfrm>
              <a:off x="2364005" y="2082399"/>
              <a:ext cx="1247845" cy="561741"/>
            </a:xfrm>
            <a:prstGeom prst="rect">
              <a:avLst/>
            </a:prstGeom>
            <a:noFill/>
            <a:ln>
              <a:noFill/>
            </a:ln>
          </p:spPr>
          <p:txBody>
            <a:bodyPr wrap="square" rtlCol="0">
              <a:spAutoFit/>
            </a:bodyPr>
            <a:lstStyle/>
            <a:p>
              <a:pPr algn="ctr"/>
              <a:r>
                <a:rPr lang="zh-CN" altLang="en-US" sz="4267" dirty="0">
                  <a:solidFill>
                    <a:schemeClr val="bg1">
                      <a:lumMod val="25000"/>
                    </a:schemeClr>
                  </a:solidFill>
                  <a:latin typeface="思源黑体 CN Bold" pitchFamily="34" charset="-122"/>
                  <a:ea typeface="思源黑体 CN Bold" pitchFamily="34" charset="-122"/>
                </a:rPr>
                <a:t>目录</a:t>
              </a:r>
            </a:p>
          </p:txBody>
        </p:sp>
        <p:sp>
          <p:nvSpPr>
            <p:cNvPr id="86" name="TextBox 85"/>
            <p:cNvSpPr txBox="1"/>
            <p:nvPr/>
          </p:nvSpPr>
          <p:spPr>
            <a:xfrm>
              <a:off x="2287129" y="2600060"/>
              <a:ext cx="1407383" cy="346249"/>
            </a:xfrm>
            <a:prstGeom prst="rect">
              <a:avLst/>
            </a:prstGeom>
            <a:noFill/>
            <a:ln>
              <a:noFill/>
            </a:ln>
          </p:spPr>
          <p:txBody>
            <a:bodyPr wrap="square" rtlCol="0">
              <a:spAutoFit/>
            </a:bodyPr>
            <a:lstStyle/>
            <a:p>
              <a:pPr algn="ctr"/>
              <a:r>
                <a:rPr lang="en-US" altLang="zh-CN" sz="2400" dirty="0">
                  <a:solidFill>
                    <a:schemeClr val="bg1">
                      <a:lumMod val="25000"/>
                    </a:schemeClr>
                  </a:solidFill>
                  <a:latin typeface="Open Sans Extrabold" pitchFamily="34" charset="0"/>
                  <a:ea typeface="Open Sans Extrabold" pitchFamily="34" charset="0"/>
                  <a:cs typeface="Open Sans Extrabold" pitchFamily="34" charset="0"/>
                </a:rPr>
                <a:t>CATALOG</a:t>
              </a:r>
              <a:endParaRPr lang="zh-CN" altLang="en-US" sz="2400" dirty="0">
                <a:solidFill>
                  <a:schemeClr val="bg1">
                    <a:lumMod val="25000"/>
                  </a:schemeClr>
                </a:solidFill>
                <a:latin typeface="Open Sans Extrabold" pitchFamily="34" charset="0"/>
                <a:ea typeface="思源黑体 CN Regular" pitchFamily="34" charset="-122"/>
                <a:cs typeface="Open Sans Extrabold" pitchFamily="34" charset="0"/>
              </a:endParaRPr>
            </a:p>
          </p:txBody>
        </p:sp>
      </p:grpSp>
      <p:cxnSp>
        <p:nvCxnSpPr>
          <p:cNvPr id="93" name="直接连接符 92"/>
          <p:cNvCxnSpPr/>
          <p:nvPr/>
        </p:nvCxnSpPr>
        <p:spPr>
          <a:xfrm flipH="1">
            <a:off x="3404233" y="4419477"/>
            <a:ext cx="1795727" cy="1100232"/>
          </a:xfrm>
          <a:prstGeom prst="line">
            <a:avLst/>
          </a:prstGeom>
          <a:ln w="12700">
            <a:solidFill>
              <a:srgbClr val="00FF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61528" y="1028734"/>
            <a:ext cx="1795727" cy="1100232"/>
          </a:xfrm>
          <a:prstGeom prst="line">
            <a:avLst/>
          </a:prstGeom>
          <a:ln w="12700">
            <a:solidFill>
              <a:srgbClr val="00FF00"/>
            </a:solidFill>
            <a:headEnd type="oval"/>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grpSp>
        <p:nvGrpSpPr>
          <p:cNvPr id="85" name="组合 84"/>
          <p:cNvGrpSpPr/>
          <p:nvPr/>
        </p:nvGrpSpPr>
        <p:grpSpPr>
          <a:xfrm>
            <a:off x="-32020" y="-47491"/>
            <a:ext cx="2971310" cy="6905491"/>
            <a:chOff x="-32021" y="-6547"/>
            <a:chExt cx="3039763" cy="7041522"/>
          </a:xfrm>
        </p:grpSpPr>
        <p:pic>
          <p:nvPicPr>
            <p:cNvPr id="88" name="圖片 24"/>
            <p:cNvPicPr>
              <a:picLocks noChangeAspect="1"/>
            </p:cNvPicPr>
            <p:nvPr/>
          </p:nvPicPr>
          <p:blipFill rotWithShape="1">
            <a:blip r:embed="rId4" cstate="print">
              <a:extLst>
                <a:ext uri="{28A0092B-C50C-407E-A947-70E740481C1C}">
                  <a14:useLocalDpi xmlns:a14="http://schemas.microsoft.com/office/drawing/2010/main" val="0"/>
                </a:ext>
              </a:extLst>
            </a:blip>
            <a:srcRect l="4600" r="6529"/>
            <a:stretch/>
          </p:blipFill>
          <p:spPr>
            <a:xfrm>
              <a:off x="-16255" y="5243342"/>
              <a:ext cx="3023997" cy="1791633"/>
            </a:xfrm>
            <a:prstGeom prst="rect">
              <a:avLst/>
            </a:prstGeom>
          </p:spPr>
        </p:pic>
        <p:pic>
          <p:nvPicPr>
            <p:cNvPr id="98" name="圖片 32"/>
            <p:cNvPicPr>
              <a:picLocks noChangeAspect="1"/>
            </p:cNvPicPr>
            <p:nvPr/>
          </p:nvPicPr>
          <p:blipFill rotWithShape="1">
            <a:blip r:embed="rId5" cstate="print">
              <a:extLst>
                <a:ext uri="{28A0092B-C50C-407E-A947-70E740481C1C}">
                  <a14:useLocalDpi xmlns:a14="http://schemas.microsoft.com/office/drawing/2010/main" val="0"/>
                </a:ext>
              </a:extLst>
            </a:blip>
            <a:srcRect t="5975" b="1"/>
            <a:stretch/>
          </p:blipFill>
          <p:spPr>
            <a:xfrm>
              <a:off x="-15281" y="3595720"/>
              <a:ext cx="3017920" cy="1686688"/>
            </a:xfrm>
            <a:prstGeom prst="rect">
              <a:avLst/>
            </a:prstGeom>
          </p:spPr>
        </p:pic>
        <p:pic>
          <p:nvPicPr>
            <p:cNvPr id="92" name="圖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00" y="1859615"/>
              <a:ext cx="3013958" cy="1757138"/>
            </a:xfrm>
            <a:prstGeom prst="rect">
              <a:avLst/>
            </a:prstGeom>
          </p:spPr>
        </p:pic>
        <p:pic>
          <p:nvPicPr>
            <p:cNvPr id="94" name="圖片 30"/>
            <p:cNvPicPr>
              <a:picLocks noChangeAspect="1"/>
            </p:cNvPicPr>
            <p:nvPr/>
          </p:nvPicPr>
          <p:blipFill rotWithShape="1">
            <a:blip r:embed="rId7" cstate="print">
              <a:extLst>
                <a:ext uri="{28A0092B-C50C-407E-A947-70E740481C1C}">
                  <a14:useLocalDpi xmlns:a14="http://schemas.microsoft.com/office/drawing/2010/main" val="0"/>
                </a:ext>
              </a:extLst>
            </a:blip>
            <a:srcRect b="4930"/>
            <a:stretch/>
          </p:blipFill>
          <p:spPr>
            <a:xfrm>
              <a:off x="-32021" y="-6547"/>
              <a:ext cx="3030625" cy="1867809"/>
            </a:xfrm>
            <a:prstGeom prst="rect">
              <a:avLst/>
            </a:prstGeom>
          </p:spPr>
        </p:pic>
      </p:grpSp>
      <p:sp>
        <p:nvSpPr>
          <p:cNvPr id="103" name="矩形 102"/>
          <p:cNvSpPr/>
          <p:nvPr/>
        </p:nvSpPr>
        <p:spPr>
          <a:xfrm>
            <a:off x="-64363" y="-47491"/>
            <a:ext cx="2998063" cy="6919039"/>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55</a:t>
            </a:fld>
            <a:endParaRPr lang="zh-CN" altLang="en-US">
              <a:solidFill>
                <a:srgbClr val="EFEFEF">
                  <a:tint val="75000"/>
                </a:srgbClr>
              </a:solidFill>
            </a:endParaRPr>
          </a:p>
        </p:txBody>
      </p:sp>
    </p:spTree>
    <p:extLst>
      <p:ext uri="{BB962C8B-B14F-4D97-AF65-F5344CB8AC3E}">
        <p14:creationId xmlns:p14="http://schemas.microsoft.com/office/powerpoint/2010/main" val="3336072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设计模式与范式</a:t>
            </a:r>
            <a:r>
              <a:rPr lang="en-US" altLang="zh-CN" dirty="0" smtClean="0"/>
              <a:t>-</a:t>
            </a:r>
            <a:r>
              <a:rPr lang="zh-CN" altLang="en-US" dirty="0" smtClean="0"/>
              <a:t>创建型</a:t>
            </a:r>
            <a:r>
              <a:rPr lang="en-US" altLang="zh-CN" dirty="0" smtClean="0"/>
              <a:t>-</a:t>
            </a:r>
            <a:r>
              <a:rPr lang="zh-CN" altLang="en-US" dirty="0" smtClean="0"/>
              <a:t>单例有几种实现方式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56</a:t>
            </a:fld>
            <a:endParaRPr lang="zh-CN" altLang="en-US"/>
          </a:p>
        </p:txBody>
      </p:sp>
      <p:pic>
        <p:nvPicPr>
          <p:cNvPr id="8" name="图片 7"/>
          <p:cNvPicPr>
            <a:picLocks noChangeAspect="1"/>
          </p:cNvPicPr>
          <p:nvPr/>
        </p:nvPicPr>
        <p:blipFill>
          <a:blip r:embed="rId3"/>
          <a:stretch>
            <a:fillRect/>
          </a:stretch>
        </p:blipFill>
        <p:spPr>
          <a:xfrm>
            <a:off x="6211651" y="1500657"/>
            <a:ext cx="5029200" cy="3705225"/>
          </a:xfrm>
          <a:prstGeom prst="rect">
            <a:avLst/>
          </a:prstGeom>
        </p:spPr>
      </p:pic>
      <p:pic>
        <p:nvPicPr>
          <p:cNvPr id="9" name="图片 8"/>
          <p:cNvPicPr>
            <a:picLocks noChangeAspect="1"/>
          </p:cNvPicPr>
          <p:nvPr/>
        </p:nvPicPr>
        <p:blipFill>
          <a:blip r:embed="rId4"/>
          <a:stretch>
            <a:fillRect/>
          </a:stretch>
        </p:blipFill>
        <p:spPr>
          <a:xfrm>
            <a:off x="1127717" y="1909948"/>
            <a:ext cx="4695825" cy="3200400"/>
          </a:xfrm>
          <a:prstGeom prst="rect">
            <a:avLst/>
          </a:prstGeom>
        </p:spPr>
      </p:pic>
    </p:spTree>
    <p:extLst>
      <p:ext uri="{BB962C8B-B14F-4D97-AF65-F5344CB8AC3E}">
        <p14:creationId xmlns:p14="http://schemas.microsoft.com/office/powerpoint/2010/main" val="46309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创建型</a:t>
            </a:r>
            <a:r>
              <a:rPr lang="en-US" altLang="zh-CN" dirty="0"/>
              <a:t>-</a:t>
            </a:r>
            <a:r>
              <a:rPr lang="zh-CN" altLang="en-US" dirty="0"/>
              <a:t>单</a:t>
            </a:r>
            <a:r>
              <a:rPr lang="zh-CN" altLang="en-US" dirty="0" smtClean="0"/>
              <a:t>例线程安全吗？</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57</a:t>
            </a:fld>
            <a:endParaRPr lang="zh-CN" altLang="en-US"/>
          </a:p>
        </p:txBody>
      </p:sp>
      <p:sp>
        <p:nvSpPr>
          <p:cNvPr id="5" name="Rectangle 3"/>
          <p:cNvSpPr txBox="1">
            <a:spLocks noChangeArrowheads="1"/>
          </p:cNvSpPr>
          <p:nvPr/>
        </p:nvSpPr>
        <p:spPr>
          <a:xfrm>
            <a:off x="962799" y="1072208"/>
            <a:ext cx="3800479" cy="5934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下面几种写法线程安全吗？</a:t>
            </a:r>
            <a:endParaRPr lang="en-US" altLang="zh-CN"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00906" y="1665632"/>
            <a:ext cx="3901994" cy="3300068"/>
          </a:xfrm>
          <a:prstGeom prst="rect">
            <a:avLst/>
          </a:prstGeom>
        </p:spPr>
      </p:pic>
      <p:pic>
        <p:nvPicPr>
          <p:cNvPr id="6" name="图片 5"/>
          <p:cNvPicPr>
            <a:picLocks noChangeAspect="1"/>
          </p:cNvPicPr>
          <p:nvPr/>
        </p:nvPicPr>
        <p:blipFill>
          <a:blip r:embed="rId4"/>
          <a:stretch>
            <a:fillRect/>
          </a:stretch>
        </p:blipFill>
        <p:spPr>
          <a:xfrm>
            <a:off x="962799" y="1665632"/>
            <a:ext cx="5258259" cy="1923152"/>
          </a:xfrm>
          <a:prstGeom prst="rect">
            <a:avLst/>
          </a:prstGeom>
        </p:spPr>
      </p:pic>
      <p:pic>
        <p:nvPicPr>
          <p:cNvPr id="7" name="图片 6"/>
          <p:cNvPicPr>
            <a:picLocks noChangeAspect="1"/>
          </p:cNvPicPr>
          <p:nvPr/>
        </p:nvPicPr>
        <p:blipFill>
          <a:blip r:embed="rId5"/>
          <a:stretch>
            <a:fillRect/>
          </a:stretch>
        </p:blipFill>
        <p:spPr>
          <a:xfrm>
            <a:off x="962798" y="3901865"/>
            <a:ext cx="5258259" cy="1190625"/>
          </a:xfrm>
          <a:prstGeom prst="rect">
            <a:avLst/>
          </a:prstGeom>
        </p:spPr>
      </p:pic>
    </p:spTree>
    <p:extLst>
      <p:ext uri="{BB962C8B-B14F-4D97-AF65-F5344CB8AC3E}">
        <p14:creationId xmlns:p14="http://schemas.microsoft.com/office/powerpoint/2010/main" val="72296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创建型</a:t>
            </a:r>
            <a:r>
              <a:rPr lang="en-US" altLang="zh-CN" dirty="0" smtClean="0"/>
              <a:t>-</a:t>
            </a:r>
            <a:r>
              <a:rPr lang="zh-CN" altLang="en-US" dirty="0" smtClean="0"/>
              <a:t>分布式单例实现</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58</a:t>
            </a:fld>
            <a:endParaRPr lang="zh-CN" altLang="en-US"/>
          </a:p>
        </p:txBody>
      </p:sp>
      <p:sp>
        <p:nvSpPr>
          <p:cNvPr id="29" name="Rectangle 3"/>
          <p:cNvSpPr txBox="1">
            <a:spLocks noChangeArrowheads="1"/>
          </p:cNvSpPr>
          <p:nvPr/>
        </p:nvSpPr>
        <p:spPr>
          <a:xfrm>
            <a:off x="581020" y="1203025"/>
            <a:ext cx="8634417" cy="40741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思考：如何实现分布式环境下的单例，做到进程间唯一</a:t>
            </a:r>
            <a:endParaRPr lang="en-US" altLang="zh-CN"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874040" y="1825625"/>
            <a:ext cx="6048375" cy="4348162"/>
          </a:xfrm>
          <a:prstGeom prst="rect">
            <a:avLst/>
          </a:prstGeom>
        </p:spPr>
      </p:pic>
    </p:spTree>
    <p:extLst>
      <p:ext uri="{BB962C8B-B14F-4D97-AF65-F5344CB8AC3E}">
        <p14:creationId xmlns:p14="http://schemas.microsoft.com/office/powerpoint/2010/main" val="2586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创建型</a:t>
            </a:r>
            <a:r>
              <a:rPr lang="en-US" altLang="zh-CN" dirty="0" smtClean="0"/>
              <a:t>-</a:t>
            </a:r>
            <a:r>
              <a:rPr lang="zh-CN" altLang="en-US" dirty="0" smtClean="0"/>
              <a:t>简单工厂，工厂模式</a:t>
            </a:r>
            <a:endParaRPr lang="en-US" altLang="zh-CN"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59</a:t>
            </a:fld>
            <a:endParaRPr lang="zh-CN" altLang="en-US"/>
          </a:p>
        </p:txBody>
      </p:sp>
      <p:sp>
        <p:nvSpPr>
          <p:cNvPr id="29" name="Rectangle 3"/>
          <p:cNvSpPr txBox="1">
            <a:spLocks noChangeArrowheads="1"/>
          </p:cNvSpPr>
          <p:nvPr/>
        </p:nvSpPr>
        <p:spPr>
          <a:xfrm>
            <a:off x="838196" y="1003002"/>
            <a:ext cx="8634417" cy="94009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简单工厂，工厂方法，抽象工厂</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思考一下：下面两个场景，分别适合什么设计模式</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27978" y="1943100"/>
            <a:ext cx="3695700" cy="2266950"/>
          </a:xfrm>
          <a:prstGeom prst="rect">
            <a:avLst/>
          </a:prstGeom>
        </p:spPr>
      </p:pic>
      <p:pic>
        <p:nvPicPr>
          <p:cNvPr id="6" name="图片 5"/>
          <p:cNvPicPr>
            <a:picLocks noChangeAspect="1"/>
          </p:cNvPicPr>
          <p:nvPr/>
        </p:nvPicPr>
        <p:blipFill>
          <a:blip r:embed="rId4"/>
          <a:stretch>
            <a:fillRect/>
          </a:stretch>
        </p:blipFill>
        <p:spPr>
          <a:xfrm>
            <a:off x="1004888" y="2036464"/>
            <a:ext cx="5057976" cy="4181475"/>
          </a:xfrm>
          <a:prstGeom prst="rect">
            <a:avLst/>
          </a:prstGeom>
        </p:spPr>
      </p:pic>
      <p:sp>
        <p:nvSpPr>
          <p:cNvPr id="8" name="Rectangle 3"/>
          <p:cNvSpPr txBox="1">
            <a:spLocks noChangeArrowheads="1"/>
          </p:cNvSpPr>
          <p:nvPr/>
        </p:nvSpPr>
        <p:spPr>
          <a:xfrm>
            <a:off x="6191251" y="4514848"/>
            <a:ext cx="5095874" cy="192405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总结：</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代码中存在</a:t>
            </a:r>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if-else</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分支，动态根据类型创建不同的对象，创建逻辑简单</a:t>
            </a:r>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简单工厂，创建逻辑复杂</a:t>
            </a:r>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工厂方法，工厂创建不同类型对象</a:t>
            </a:r>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抽象工厂</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57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581080" y="-123394"/>
            <a:ext cx="384043" cy="6994942"/>
          </a:xfrm>
          <a:prstGeom prst="rect">
            <a:avLst/>
          </a:prstGeom>
          <a:solidFill>
            <a:srgbClr val="00FF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nvGrpSpPr>
          <p:cNvPr id="66" name="组合 65"/>
          <p:cNvGrpSpPr/>
          <p:nvPr/>
        </p:nvGrpSpPr>
        <p:grpSpPr>
          <a:xfrm>
            <a:off x="6288022" y="1573117"/>
            <a:ext cx="81325" cy="3784130"/>
            <a:chOff x="6476530" y="2160017"/>
            <a:chExt cx="30497" cy="10081120"/>
          </a:xfrm>
          <a:solidFill>
            <a:schemeClr val="bg1">
              <a:lumMod val="75000"/>
            </a:schemeClr>
          </a:solidFill>
        </p:grpSpPr>
        <p:cxnSp>
          <p:nvCxnSpPr>
            <p:cNvPr id="67" name="直接连接符 66"/>
            <p:cNvCxnSpPr/>
            <p:nvPr/>
          </p:nvCxnSpPr>
          <p:spPr>
            <a:xfrm>
              <a:off x="6491778" y="2160017"/>
              <a:ext cx="0" cy="10081120"/>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476530" y="5737556"/>
              <a:ext cx="30497" cy="3335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grpSp>
        <p:nvGrpSpPr>
          <p:cNvPr id="4" name="组合 3"/>
          <p:cNvGrpSpPr/>
          <p:nvPr/>
        </p:nvGrpSpPr>
        <p:grpSpPr>
          <a:xfrm>
            <a:off x="6840431" y="1371111"/>
            <a:ext cx="3664388" cy="4210826"/>
            <a:chOff x="6840431" y="1507591"/>
            <a:chExt cx="2977580" cy="3679941"/>
          </a:xfrm>
        </p:grpSpPr>
        <p:grpSp>
          <p:nvGrpSpPr>
            <p:cNvPr id="49" name="组合 48"/>
            <p:cNvGrpSpPr/>
            <p:nvPr/>
          </p:nvGrpSpPr>
          <p:grpSpPr>
            <a:xfrm>
              <a:off x="6892750" y="1580120"/>
              <a:ext cx="2925261" cy="415523"/>
              <a:chOff x="4355976" y="1247489"/>
              <a:chExt cx="2193946" cy="311642"/>
            </a:xfrm>
          </p:grpSpPr>
          <p:sp>
            <p:nvSpPr>
              <p:cNvPr id="50" name="矩形 49"/>
              <p:cNvSpPr/>
              <p:nvPr/>
            </p:nvSpPr>
            <p:spPr>
              <a:xfrm>
                <a:off x="4355976" y="1247489"/>
                <a:ext cx="2193946" cy="31164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1" name="TextBox 50"/>
              <p:cNvSpPr txBox="1"/>
              <p:nvPr/>
            </p:nvSpPr>
            <p:spPr>
              <a:xfrm>
                <a:off x="4943282" y="1274858"/>
                <a:ext cx="1440161" cy="262249"/>
              </a:xfrm>
              <a:prstGeom prst="rect">
                <a:avLst/>
              </a:prstGeom>
              <a:noFill/>
            </p:spPr>
            <p:txBody>
              <a:bodyPr wrap="square" rtlCol="0">
                <a:spAutoFit/>
              </a:bodyPr>
              <a:lstStyle/>
              <a:p>
                <a:r>
                  <a:rPr lang="zh-CN" altLang="en-US" sz="2000" b="1" dirty="0" smtClean="0">
                    <a:solidFill>
                      <a:schemeClr val="bg1">
                        <a:lumMod val="25000"/>
                      </a:schemeClr>
                    </a:solidFill>
                    <a:latin typeface="微软雅黑"/>
                  </a:rPr>
                  <a:t>开篇导读</a:t>
                </a:r>
                <a:endParaRPr lang="zh-CN" altLang="en-US" sz="2000" b="1" dirty="0">
                  <a:solidFill>
                    <a:schemeClr val="bg1">
                      <a:lumMod val="25000"/>
                    </a:schemeClr>
                  </a:solidFill>
                  <a:latin typeface="微软雅黑"/>
                </a:endParaRPr>
              </a:p>
            </p:txBody>
          </p:sp>
        </p:grpSp>
        <p:grpSp>
          <p:nvGrpSpPr>
            <p:cNvPr id="52" name="组合 51"/>
            <p:cNvGrpSpPr/>
            <p:nvPr/>
          </p:nvGrpSpPr>
          <p:grpSpPr>
            <a:xfrm>
              <a:off x="6892749" y="2397156"/>
              <a:ext cx="2925260" cy="415523"/>
              <a:chOff x="4355975" y="1860266"/>
              <a:chExt cx="2193945" cy="311642"/>
            </a:xfrm>
          </p:grpSpPr>
          <p:sp>
            <p:nvSpPr>
              <p:cNvPr id="53" name="矩形 52"/>
              <p:cNvSpPr/>
              <p:nvPr/>
            </p:nvSpPr>
            <p:spPr>
              <a:xfrm>
                <a:off x="4355975" y="1860266"/>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4" name="TextBox 53"/>
              <p:cNvSpPr txBox="1"/>
              <p:nvPr/>
            </p:nvSpPr>
            <p:spPr>
              <a:xfrm>
                <a:off x="4934964" y="1863469"/>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smtClean="0"/>
                  <a:t>设计模式与思想</a:t>
                </a:r>
                <a:endParaRPr lang="zh-CN" altLang="en-US" dirty="0"/>
              </a:p>
            </p:txBody>
          </p:sp>
        </p:grpSp>
        <p:grpSp>
          <p:nvGrpSpPr>
            <p:cNvPr id="55" name="组合 54"/>
            <p:cNvGrpSpPr/>
            <p:nvPr/>
          </p:nvGrpSpPr>
          <p:grpSpPr>
            <a:xfrm>
              <a:off x="6892749" y="3212302"/>
              <a:ext cx="2925260" cy="415523"/>
              <a:chOff x="4355975" y="2471625"/>
              <a:chExt cx="2193945" cy="311642"/>
            </a:xfrm>
          </p:grpSpPr>
          <p:sp>
            <p:nvSpPr>
              <p:cNvPr id="56" name="矩形 55"/>
              <p:cNvSpPr/>
              <p:nvPr/>
            </p:nvSpPr>
            <p:spPr>
              <a:xfrm>
                <a:off x="4355975" y="2471625"/>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7" name="TextBox 56"/>
              <p:cNvSpPr txBox="1"/>
              <p:nvPr/>
            </p:nvSpPr>
            <p:spPr>
              <a:xfrm>
                <a:off x="4965661" y="2485927"/>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设计</a:t>
                </a:r>
                <a:r>
                  <a:rPr lang="zh-CN" altLang="en-US" dirty="0" smtClean="0"/>
                  <a:t>模式与范式</a:t>
                </a:r>
                <a:endParaRPr lang="zh-CN" altLang="en-US" dirty="0"/>
              </a:p>
            </p:txBody>
          </p:sp>
        </p:grpSp>
        <p:grpSp>
          <p:nvGrpSpPr>
            <p:cNvPr id="58" name="组合 57"/>
            <p:cNvGrpSpPr/>
            <p:nvPr/>
          </p:nvGrpSpPr>
          <p:grpSpPr>
            <a:xfrm>
              <a:off x="6892749" y="3927986"/>
              <a:ext cx="2925260" cy="415523"/>
              <a:chOff x="4355975" y="3008387"/>
              <a:chExt cx="2193945" cy="311642"/>
            </a:xfrm>
          </p:grpSpPr>
          <p:sp>
            <p:nvSpPr>
              <p:cNvPr id="59" name="矩形 58"/>
              <p:cNvSpPr/>
              <p:nvPr/>
            </p:nvSpPr>
            <p:spPr>
              <a:xfrm>
                <a:off x="4355975" y="3008387"/>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0" name="TextBox 59"/>
              <p:cNvSpPr txBox="1"/>
              <p:nvPr/>
            </p:nvSpPr>
            <p:spPr>
              <a:xfrm>
                <a:off x="4951599" y="3033083"/>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开</a:t>
                </a:r>
                <a:r>
                  <a:rPr lang="zh-CN" altLang="en-US" dirty="0" smtClean="0"/>
                  <a:t>源与项目实战</a:t>
                </a:r>
                <a:endParaRPr lang="zh-CN" altLang="en-US" dirty="0"/>
              </a:p>
            </p:txBody>
          </p:sp>
        </p:grpSp>
        <p:grpSp>
          <p:nvGrpSpPr>
            <p:cNvPr id="61" name="组合 60"/>
            <p:cNvGrpSpPr/>
            <p:nvPr/>
          </p:nvGrpSpPr>
          <p:grpSpPr>
            <a:xfrm>
              <a:off x="6892749" y="4772009"/>
              <a:ext cx="2925260" cy="415523"/>
              <a:chOff x="4355975" y="3641404"/>
              <a:chExt cx="2193945" cy="311642"/>
            </a:xfrm>
          </p:grpSpPr>
          <p:sp>
            <p:nvSpPr>
              <p:cNvPr id="62" name="矩形 61"/>
              <p:cNvSpPr/>
              <p:nvPr/>
            </p:nvSpPr>
            <p:spPr>
              <a:xfrm>
                <a:off x="4355975" y="3641404"/>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3" name="TextBox 62"/>
              <p:cNvSpPr txBox="1"/>
              <p:nvPr/>
            </p:nvSpPr>
            <p:spPr>
              <a:xfrm>
                <a:off x="4959916" y="3666100"/>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en-US" altLang="zh-CN" dirty="0" smtClean="0"/>
                  <a:t>Q&amp;A</a:t>
                </a:r>
                <a:endParaRPr lang="zh-CN" altLang="en-US" dirty="0"/>
              </a:p>
            </p:txBody>
          </p:sp>
        </p:grpSp>
        <p:grpSp>
          <p:nvGrpSpPr>
            <p:cNvPr id="69" name="组合 68"/>
            <p:cNvGrpSpPr/>
            <p:nvPr/>
          </p:nvGrpSpPr>
          <p:grpSpPr>
            <a:xfrm>
              <a:off x="6840431" y="1507591"/>
              <a:ext cx="584019" cy="488049"/>
              <a:chOff x="4316737" y="1193094"/>
              <a:chExt cx="438014" cy="366037"/>
            </a:xfrm>
          </p:grpSpPr>
          <p:sp>
            <p:nvSpPr>
              <p:cNvPr id="70" name="直角三角形 69"/>
              <p:cNvSpPr/>
              <p:nvPr/>
            </p:nvSpPr>
            <p:spPr>
              <a:xfrm rot="10800000" flipH="1">
                <a:off x="4359841" y="1247489"/>
                <a:ext cx="394910" cy="311642"/>
              </a:xfrm>
              <a:prstGeom prst="rtTriangl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1" name="TextBox 70"/>
              <p:cNvSpPr txBox="1"/>
              <p:nvPr/>
            </p:nvSpPr>
            <p:spPr>
              <a:xfrm>
                <a:off x="4316737" y="1193094"/>
                <a:ext cx="193625" cy="248843"/>
              </a:xfrm>
              <a:prstGeom prst="rect">
                <a:avLst/>
              </a:prstGeom>
              <a:noFill/>
            </p:spPr>
            <p:txBody>
              <a:bodyPr wrap="none" rtlCol="0">
                <a:spAutoFit/>
              </a:bodyPr>
              <a:lstStyle/>
              <a:p>
                <a:r>
                  <a:rPr lang="en-US" altLang="zh-CN" sz="1867"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72" name="组合 71"/>
            <p:cNvGrpSpPr/>
            <p:nvPr/>
          </p:nvGrpSpPr>
          <p:grpSpPr>
            <a:xfrm>
              <a:off x="6856688" y="2329397"/>
              <a:ext cx="567760" cy="483280"/>
              <a:chOff x="4328932" y="1809448"/>
              <a:chExt cx="425820" cy="362460"/>
            </a:xfrm>
          </p:grpSpPr>
          <p:sp>
            <p:nvSpPr>
              <p:cNvPr id="73" name="直角三角形 72"/>
              <p:cNvSpPr/>
              <p:nvPr/>
            </p:nvSpPr>
            <p:spPr>
              <a:xfrm rot="10800000" flipH="1">
                <a:off x="4359842" y="1860266"/>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4" name="TextBox 73"/>
              <p:cNvSpPr txBox="1"/>
              <p:nvPr/>
            </p:nvSpPr>
            <p:spPr>
              <a:xfrm>
                <a:off x="4328932" y="1809448"/>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2</a:t>
                </a:r>
              </a:p>
            </p:txBody>
          </p:sp>
        </p:grpSp>
        <p:grpSp>
          <p:nvGrpSpPr>
            <p:cNvPr id="75" name="组合 74"/>
            <p:cNvGrpSpPr/>
            <p:nvPr/>
          </p:nvGrpSpPr>
          <p:grpSpPr>
            <a:xfrm>
              <a:off x="6856688" y="3138319"/>
              <a:ext cx="567760" cy="489503"/>
              <a:chOff x="4328932" y="2416140"/>
              <a:chExt cx="425820" cy="367127"/>
            </a:xfrm>
          </p:grpSpPr>
          <p:sp>
            <p:nvSpPr>
              <p:cNvPr id="76" name="直角三角形 75"/>
              <p:cNvSpPr/>
              <p:nvPr/>
            </p:nvSpPr>
            <p:spPr>
              <a:xfrm rot="10800000" flipH="1">
                <a:off x="4359842" y="2471625"/>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7" name="TextBox 76"/>
              <p:cNvSpPr txBox="1"/>
              <p:nvPr/>
            </p:nvSpPr>
            <p:spPr>
              <a:xfrm>
                <a:off x="4328932" y="2416140"/>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3</a:t>
                </a:r>
              </a:p>
            </p:txBody>
          </p:sp>
        </p:grpSp>
        <p:grpSp>
          <p:nvGrpSpPr>
            <p:cNvPr id="78" name="组合 77"/>
            <p:cNvGrpSpPr/>
            <p:nvPr/>
          </p:nvGrpSpPr>
          <p:grpSpPr>
            <a:xfrm>
              <a:off x="6856688" y="3856958"/>
              <a:ext cx="567760" cy="486547"/>
              <a:chOff x="4328932" y="2955119"/>
              <a:chExt cx="425820" cy="364910"/>
            </a:xfrm>
          </p:grpSpPr>
          <p:sp>
            <p:nvSpPr>
              <p:cNvPr id="79" name="直角三角形 78"/>
              <p:cNvSpPr/>
              <p:nvPr/>
            </p:nvSpPr>
            <p:spPr>
              <a:xfrm rot="10800000" flipH="1">
                <a:off x="4359842" y="3008387"/>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0" name="TextBox 79"/>
              <p:cNvSpPr txBox="1"/>
              <p:nvPr/>
            </p:nvSpPr>
            <p:spPr>
              <a:xfrm>
                <a:off x="4328932" y="2955119"/>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4</a:t>
                </a:r>
              </a:p>
            </p:txBody>
          </p:sp>
        </p:grpSp>
        <p:grpSp>
          <p:nvGrpSpPr>
            <p:cNvPr id="81" name="组合 80"/>
            <p:cNvGrpSpPr/>
            <p:nvPr/>
          </p:nvGrpSpPr>
          <p:grpSpPr>
            <a:xfrm>
              <a:off x="6856684" y="4689949"/>
              <a:ext cx="567764" cy="497579"/>
              <a:chOff x="4328929" y="3579862"/>
              <a:chExt cx="425823" cy="373184"/>
            </a:xfrm>
          </p:grpSpPr>
          <p:sp>
            <p:nvSpPr>
              <p:cNvPr id="82" name="直角三角形 81"/>
              <p:cNvSpPr/>
              <p:nvPr/>
            </p:nvSpPr>
            <p:spPr>
              <a:xfrm rot="10800000" flipH="1">
                <a:off x="4359842" y="3641404"/>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3" name="TextBox 82"/>
              <p:cNvSpPr txBox="1"/>
              <p:nvPr/>
            </p:nvSpPr>
            <p:spPr>
              <a:xfrm>
                <a:off x="4328929" y="3579862"/>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5</a:t>
                </a:r>
              </a:p>
            </p:txBody>
          </p:sp>
        </p:grpSp>
      </p:grpSp>
      <p:grpSp>
        <p:nvGrpSpPr>
          <p:cNvPr id="101" name="组合 100"/>
          <p:cNvGrpSpPr/>
          <p:nvPr/>
        </p:nvGrpSpPr>
        <p:grpSpPr>
          <a:xfrm>
            <a:off x="2779125" y="2170674"/>
            <a:ext cx="2371995" cy="2248803"/>
            <a:chOff x="2084344" y="1728449"/>
            <a:chExt cx="1778996" cy="1686602"/>
          </a:xfrm>
        </p:grpSpPr>
        <p:sp>
          <p:nvSpPr>
            <p:cNvPr id="7" name="矩形 6"/>
            <p:cNvSpPr/>
            <p:nvPr/>
          </p:nvSpPr>
          <p:spPr>
            <a:xfrm>
              <a:off x="2084344" y="1728449"/>
              <a:ext cx="1778996" cy="1686602"/>
            </a:xfrm>
            <a:prstGeom prst="rect">
              <a:avLst/>
            </a:prstGeom>
            <a:solidFill>
              <a:srgbClr val="FFFFFF">
                <a:alpha val="94000"/>
              </a:srgbClr>
            </a:solidFill>
            <a:ln w="73025" cap="sq" cmpd="sng">
              <a:solidFill>
                <a:srgbClr val="00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84" name="TextBox 83"/>
            <p:cNvSpPr txBox="1"/>
            <p:nvPr/>
          </p:nvSpPr>
          <p:spPr>
            <a:xfrm>
              <a:off x="2364005" y="2082399"/>
              <a:ext cx="1247845" cy="561741"/>
            </a:xfrm>
            <a:prstGeom prst="rect">
              <a:avLst/>
            </a:prstGeom>
            <a:noFill/>
            <a:ln>
              <a:noFill/>
            </a:ln>
          </p:spPr>
          <p:txBody>
            <a:bodyPr wrap="square" rtlCol="0">
              <a:spAutoFit/>
            </a:bodyPr>
            <a:lstStyle/>
            <a:p>
              <a:pPr algn="ctr"/>
              <a:r>
                <a:rPr lang="zh-CN" altLang="en-US" sz="4267" dirty="0">
                  <a:solidFill>
                    <a:schemeClr val="bg1">
                      <a:lumMod val="25000"/>
                    </a:schemeClr>
                  </a:solidFill>
                  <a:latin typeface="思源黑体 CN Bold" pitchFamily="34" charset="-122"/>
                  <a:ea typeface="思源黑体 CN Bold" pitchFamily="34" charset="-122"/>
                </a:rPr>
                <a:t>目录</a:t>
              </a:r>
            </a:p>
          </p:txBody>
        </p:sp>
        <p:sp>
          <p:nvSpPr>
            <p:cNvPr id="86" name="TextBox 85"/>
            <p:cNvSpPr txBox="1"/>
            <p:nvPr/>
          </p:nvSpPr>
          <p:spPr>
            <a:xfrm>
              <a:off x="2287129" y="2600060"/>
              <a:ext cx="1407383" cy="346249"/>
            </a:xfrm>
            <a:prstGeom prst="rect">
              <a:avLst/>
            </a:prstGeom>
            <a:noFill/>
            <a:ln>
              <a:noFill/>
            </a:ln>
          </p:spPr>
          <p:txBody>
            <a:bodyPr wrap="square" rtlCol="0">
              <a:spAutoFit/>
            </a:bodyPr>
            <a:lstStyle/>
            <a:p>
              <a:pPr algn="ctr"/>
              <a:r>
                <a:rPr lang="en-US" altLang="zh-CN" sz="2400" dirty="0">
                  <a:solidFill>
                    <a:schemeClr val="bg1">
                      <a:lumMod val="25000"/>
                    </a:schemeClr>
                  </a:solidFill>
                  <a:latin typeface="Open Sans Extrabold" pitchFamily="34" charset="0"/>
                  <a:ea typeface="Open Sans Extrabold" pitchFamily="34" charset="0"/>
                  <a:cs typeface="Open Sans Extrabold" pitchFamily="34" charset="0"/>
                </a:rPr>
                <a:t>CATALOG</a:t>
              </a:r>
              <a:endParaRPr lang="zh-CN" altLang="en-US" sz="2400" dirty="0">
                <a:solidFill>
                  <a:schemeClr val="bg1">
                    <a:lumMod val="25000"/>
                  </a:schemeClr>
                </a:solidFill>
                <a:latin typeface="Open Sans Extrabold" pitchFamily="34" charset="0"/>
                <a:ea typeface="思源黑体 CN Regular" pitchFamily="34" charset="-122"/>
                <a:cs typeface="Open Sans Extrabold" pitchFamily="34" charset="0"/>
              </a:endParaRPr>
            </a:p>
          </p:txBody>
        </p:sp>
      </p:grpSp>
      <p:cxnSp>
        <p:nvCxnSpPr>
          <p:cNvPr id="93" name="直接连接符 92"/>
          <p:cNvCxnSpPr/>
          <p:nvPr/>
        </p:nvCxnSpPr>
        <p:spPr>
          <a:xfrm flipH="1">
            <a:off x="3404233" y="4419477"/>
            <a:ext cx="1795727" cy="1100232"/>
          </a:xfrm>
          <a:prstGeom prst="line">
            <a:avLst/>
          </a:prstGeom>
          <a:ln w="12700">
            <a:solidFill>
              <a:srgbClr val="00FF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61528" y="1028734"/>
            <a:ext cx="1795727" cy="1100232"/>
          </a:xfrm>
          <a:prstGeom prst="line">
            <a:avLst/>
          </a:prstGeom>
          <a:ln w="12700">
            <a:solidFill>
              <a:srgbClr val="00FF00"/>
            </a:solidFill>
            <a:headEnd type="oval"/>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grpSp>
        <p:nvGrpSpPr>
          <p:cNvPr id="85" name="组合 84"/>
          <p:cNvGrpSpPr/>
          <p:nvPr/>
        </p:nvGrpSpPr>
        <p:grpSpPr>
          <a:xfrm>
            <a:off x="-32020" y="-47491"/>
            <a:ext cx="2971310" cy="6905491"/>
            <a:chOff x="-32021" y="-6547"/>
            <a:chExt cx="3039763" cy="7041522"/>
          </a:xfrm>
        </p:grpSpPr>
        <p:pic>
          <p:nvPicPr>
            <p:cNvPr id="88" name="圖片 24"/>
            <p:cNvPicPr>
              <a:picLocks noChangeAspect="1"/>
            </p:cNvPicPr>
            <p:nvPr/>
          </p:nvPicPr>
          <p:blipFill rotWithShape="1">
            <a:blip r:embed="rId4" cstate="print">
              <a:extLst>
                <a:ext uri="{28A0092B-C50C-407E-A947-70E740481C1C}">
                  <a14:useLocalDpi xmlns:a14="http://schemas.microsoft.com/office/drawing/2010/main" val="0"/>
                </a:ext>
              </a:extLst>
            </a:blip>
            <a:srcRect l="4600" r="6529"/>
            <a:stretch/>
          </p:blipFill>
          <p:spPr>
            <a:xfrm>
              <a:off x="-16255" y="5243342"/>
              <a:ext cx="3023997" cy="1791633"/>
            </a:xfrm>
            <a:prstGeom prst="rect">
              <a:avLst/>
            </a:prstGeom>
          </p:spPr>
        </p:pic>
        <p:pic>
          <p:nvPicPr>
            <p:cNvPr id="98" name="圖片 32"/>
            <p:cNvPicPr>
              <a:picLocks noChangeAspect="1"/>
            </p:cNvPicPr>
            <p:nvPr/>
          </p:nvPicPr>
          <p:blipFill rotWithShape="1">
            <a:blip r:embed="rId5" cstate="print">
              <a:extLst>
                <a:ext uri="{28A0092B-C50C-407E-A947-70E740481C1C}">
                  <a14:useLocalDpi xmlns:a14="http://schemas.microsoft.com/office/drawing/2010/main" val="0"/>
                </a:ext>
              </a:extLst>
            </a:blip>
            <a:srcRect t="5975" b="1"/>
            <a:stretch/>
          </p:blipFill>
          <p:spPr>
            <a:xfrm>
              <a:off x="-15281" y="3595720"/>
              <a:ext cx="3017920" cy="1686688"/>
            </a:xfrm>
            <a:prstGeom prst="rect">
              <a:avLst/>
            </a:prstGeom>
          </p:spPr>
        </p:pic>
        <p:pic>
          <p:nvPicPr>
            <p:cNvPr id="92" name="圖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00" y="1859615"/>
              <a:ext cx="3013958" cy="1757138"/>
            </a:xfrm>
            <a:prstGeom prst="rect">
              <a:avLst/>
            </a:prstGeom>
          </p:spPr>
        </p:pic>
        <p:pic>
          <p:nvPicPr>
            <p:cNvPr id="94" name="圖片 30"/>
            <p:cNvPicPr>
              <a:picLocks noChangeAspect="1"/>
            </p:cNvPicPr>
            <p:nvPr/>
          </p:nvPicPr>
          <p:blipFill rotWithShape="1">
            <a:blip r:embed="rId7" cstate="print">
              <a:extLst>
                <a:ext uri="{28A0092B-C50C-407E-A947-70E740481C1C}">
                  <a14:useLocalDpi xmlns:a14="http://schemas.microsoft.com/office/drawing/2010/main" val="0"/>
                </a:ext>
              </a:extLst>
            </a:blip>
            <a:srcRect b="4930"/>
            <a:stretch/>
          </p:blipFill>
          <p:spPr>
            <a:xfrm>
              <a:off x="-32021" y="-6547"/>
              <a:ext cx="3030625" cy="1867809"/>
            </a:xfrm>
            <a:prstGeom prst="rect">
              <a:avLst/>
            </a:prstGeom>
          </p:spPr>
        </p:pic>
      </p:grpSp>
      <p:sp>
        <p:nvSpPr>
          <p:cNvPr id="103" name="矩形 102"/>
          <p:cNvSpPr/>
          <p:nvPr/>
        </p:nvSpPr>
        <p:spPr>
          <a:xfrm>
            <a:off x="-64363" y="-47491"/>
            <a:ext cx="2998063" cy="6919039"/>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6</a:t>
            </a:fld>
            <a:endParaRPr lang="zh-CN" altLang="en-US">
              <a:solidFill>
                <a:srgbClr val="EFEFEF">
                  <a:tint val="75000"/>
                </a:srgbClr>
              </a:solidFill>
            </a:endParaRPr>
          </a:p>
        </p:txBody>
      </p:sp>
    </p:spTree>
    <p:extLst>
      <p:ext uri="{BB962C8B-B14F-4D97-AF65-F5344CB8AC3E}">
        <p14:creationId xmlns:p14="http://schemas.microsoft.com/office/powerpoint/2010/main" val="150252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设计模式与范式</a:t>
            </a:r>
            <a:r>
              <a:rPr lang="en-US" altLang="zh-CN" dirty="0" smtClean="0"/>
              <a:t>-</a:t>
            </a:r>
            <a:r>
              <a:rPr lang="zh-CN" altLang="en-US" dirty="0" smtClean="0"/>
              <a:t>创建型</a:t>
            </a:r>
            <a:r>
              <a:rPr lang="en-US" altLang="zh-CN" dirty="0" smtClean="0"/>
              <a:t>-</a:t>
            </a:r>
            <a:r>
              <a:rPr lang="zh-CN" altLang="en-US" dirty="0" smtClean="0"/>
              <a:t>建造者模式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60</a:t>
            </a:fld>
            <a:endParaRPr lang="zh-CN" altLang="en-US"/>
          </a:p>
        </p:txBody>
      </p:sp>
      <p:sp>
        <p:nvSpPr>
          <p:cNvPr id="29" name="Rectangle 3"/>
          <p:cNvSpPr txBox="1">
            <a:spLocks noChangeArrowheads="1"/>
          </p:cNvSpPr>
          <p:nvPr/>
        </p:nvSpPr>
        <p:spPr>
          <a:xfrm>
            <a:off x="5204992" y="1311364"/>
            <a:ext cx="6044034" cy="25117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类中属性过多</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类的必填属性放到构造函数</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类的属性有一定的依赖关系或者约束条件</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创建不可变对象，属性创建后不能修改</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31922" y="1308183"/>
            <a:ext cx="4533370" cy="4062367"/>
          </a:xfrm>
          <a:prstGeom prst="rect">
            <a:avLst/>
          </a:prstGeom>
        </p:spPr>
      </p:pic>
    </p:spTree>
    <p:extLst>
      <p:ext uri="{BB962C8B-B14F-4D97-AF65-F5344CB8AC3E}">
        <p14:creationId xmlns:p14="http://schemas.microsoft.com/office/powerpoint/2010/main" val="202910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5285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建造者模式与工厂模式有什么区别？</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441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a:t>
            </a:r>
            <a:r>
              <a:rPr lang="zh-CN" altLang="en-US" dirty="0" smtClean="0"/>
              <a:t>模式与范式</a:t>
            </a:r>
            <a:r>
              <a:rPr lang="en-US" altLang="zh-CN" dirty="0" smtClean="0"/>
              <a:t>-</a:t>
            </a:r>
            <a:r>
              <a:rPr lang="zh-CN" altLang="en-US" dirty="0" smtClean="0"/>
              <a:t>结构型</a:t>
            </a:r>
            <a:r>
              <a:rPr lang="en-US" altLang="zh-CN" dirty="0" smtClean="0"/>
              <a:t>-</a:t>
            </a:r>
            <a:r>
              <a:rPr lang="zh-CN" altLang="en-US" dirty="0" smtClean="0"/>
              <a:t>代理模式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62</a:t>
            </a:fld>
            <a:endParaRPr lang="zh-CN" altLang="en-US"/>
          </a:p>
        </p:txBody>
      </p:sp>
      <p:pic>
        <p:nvPicPr>
          <p:cNvPr id="5" name="图片 4"/>
          <p:cNvPicPr>
            <a:picLocks noChangeAspect="1"/>
          </p:cNvPicPr>
          <p:nvPr/>
        </p:nvPicPr>
        <p:blipFill>
          <a:blip r:embed="rId3"/>
          <a:stretch>
            <a:fillRect/>
          </a:stretch>
        </p:blipFill>
        <p:spPr>
          <a:xfrm>
            <a:off x="1418067" y="1625600"/>
            <a:ext cx="4076704" cy="4791075"/>
          </a:xfrm>
          <a:prstGeom prst="rect">
            <a:avLst/>
          </a:prstGeom>
        </p:spPr>
      </p:pic>
      <p:pic>
        <p:nvPicPr>
          <p:cNvPr id="6" name="图片 5"/>
          <p:cNvPicPr>
            <a:picLocks noChangeAspect="1"/>
          </p:cNvPicPr>
          <p:nvPr/>
        </p:nvPicPr>
        <p:blipFill>
          <a:blip r:embed="rId4"/>
          <a:stretch>
            <a:fillRect/>
          </a:stretch>
        </p:blipFill>
        <p:spPr>
          <a:xfrm>
            <a:off x="5755416" y="1625599"/>
            <a:ext cx="4328384" cy="4791075"/>
          </a:xfrm>
          <a:prstGeom prst="rect">
            <a:avLst/>
          </a:prstGeom>
        </p:spPr>
      </p:pic>
      <p:sp>
        <p:nvSpPr>
          <p:cNvPr id="8" name="Rectangle 3"/>
          <p:cNvSpPr txBox="1">
            <a:spLocks noChangeArrowheads="1"/>
          </p:cNvSpPr>
          <p:nvPr/>
        </p:nvSpPr>
        <p:spPr>
          <a:xfrm>
            <a:off x="838196" y="1149373"/>
            <a:ext cx="6121404" cy="47622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下面两图有什么区别？</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27017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5285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Spring</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AOP</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动态代理，提供了哪两种方式，有什么区别？</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93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a:t>-</a:t>
            </a:r>
            <a:r>
              <a:rPr lang="zh-CN" altLang="en-US" dirty="0"/>
              <a:t>代理</a:t>
            </a:r>
            <a:r>
              <a:rPr lang="zh-CN" altLang="en-US" dirty="0" smtClean="0"/>
              <a:t>模式应用</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64</a:t>
            </a:fld>
            <a:endParaRPr lang="zh-CN" altLang="en-US"/>
          </a:p>
        </p:txBody>
      </p:sp>
      <p:sp>
        <p:nvSpPr>
          <p:cNvPr id="29" name="Rectangle 3"/>
          <p:cNvSpPr txBox="1">
            <a:spLocks noChangeArrowheads="1"/>
          </p:cNvSpPr>
          <p:nvPr/>
        </p:nvSpPr>
        <p:spPr>
          <a:xfrm>
            <a:off x="581020" y="1166552"/>
            <a:ext cx="10734679" cy="195927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监控</a:t>
            </a:r>
            <a:r>
              <a:rPr lang="zh-CN" altLang="en-US" dirty="0">
                <a:latin typeface="微软雅黑" panose="020B0503020204020204" pitchFamily="34" charset="-122"/>
                <a:ea typeface="微软雅黑" panose="020B0503020204020204" pitchFamily="34" charset="-122"/>
              </a:rPr>
              <a:t>、统计、鉴权、限流、事务、幂等、</a:t>
            </a:r>
            <a:r>
              <a:rPr lang="zh-CN" altLang="en-US" dirty="0" smtClean="0">
                <a:latin typeface="微软雅黑" panose="020B0503020204020204" pitchFamily="34" charset="-122"/>
                <a:ea typeface="微软雅黑" panose="020B0503020204020204" pitchFamily="34" charset="-122"/>
              </a:rPr>
              <a:t>日志，切面编程（</a:t>
            </a:r>
            <a:r>
              <a:rPr lang="en-US" altLang="zh-CN" dirty="0" smtClean="0">
                <a:latin typeface="微软雅黑" panose="020B0503020204020204" pitchFamily="34" charset="-122"/>
                <a:ea typeface="微软雅黑" panose="020B0503020204020204" pitchFamily="34" charset="-122"/>
              </a:rPr>
              <a:t>AOP</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RPC </a:t>
            </a:r>
            <a:r>
              <a:rPr lang="zh-CN" altLang="en-US" dirty="0">
                <a:latin typeface="微软雅黑" panose="020B0503020204020204" pitchFamily="34" charset="-122"/>
                <a:ea typeface="微软雅黑" panose="020B0503020204020204" pitchFamily="34" charset="-122"/>
              </a:rPr>
              <a:t>框架也可以看作一种代理</a:t>
            </a:r>
            <a:r>
              <a:rPr lang="zh-CN" altLang="en-US" dirty="0" smtClean="0">
                <a:latin typeface="微软雅黑" panose="020B0503020204020204" pitchFamily="34" charset="-122"/>
                <a:ea typeface="微软雅黑" panose="020B0503020204020204" pitchFamily="34" charset="-122"/>
              </a:rPr>
              <a:t>模式</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远程代理，隐藏细节</a:t>
            </a:r>
            <a:endParaRPr lang="en-US" altLang="zh-CN" dirty="0" smtClean="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720104" y="2618582"/>
            <a:ext cx="4458696" cy="3177745"/>
          </a:xfrm>
          <a:prstGeom prst="rect">
            <a:avLst/>
          </a:prstGeom>
        </p:spPr>
      </p:pic>
    </p:spTree>
    <p:extLst>
      <p:ext uri="{BB962C8B-B14F-4D97-AF65-F5344CB8AC3E}">
        <p14:creationId xmlns:p14="http://schemas.microsoft.com/office/powerpoint/2010/main" val="300528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思考一下</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65</a:t>
            </a:fld>
            <a:endParaRPr lang="zh-CN" altLang="en-US"/>
          </a:p>
        </p:txBody>
      </p:sp>
      <p:sp>
        <p:nvSpPr>
          <p:cNvPr id="29" name="Rectangle 3"/>
          <p:cNvSpPr txBox="1">
            <a:spLocks noChangeArrowheads="1"/>
          </p:cNvSpPr>
          <p:nvPr/>
        </p:nvSpPr>
        <p:spPr>
          <a:xfrm>
            <a:off x="581020" y="1155400"/>
            <a:ext cx="10734679" cy="201959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针对</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获取用户个人信息的需求，我们可以开发两个接口，一个支持缓存，一个支持实时查询。对于需要实时数据的需求，我们让其调用实时查询接口，对于不需要实时数据的需求，我们让其调用支持缓存的接口。那如何来实现接口请求的缓存功能</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呢？</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5931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smtClean="0"/>
              <a:t>-</a:t>
            </a:r>
            <a:r>
              <a:rPr lang="zh-CN" altLang="en-US" dirty="0" smtClean="0"/>
              <a:t>桥接模式，</a:t>
            </a:r>
            <a:r>
              <a:rPr lang="en-US" altLang="zh-CN" dirty="0" smtClean="0"/>
              <a:t>JDBC</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66</a:t>
            </a:fld>
            <a:endParaRPr lang="zh-CN" altLang="en-US"/>
          </a:p>
        </p:txBody>
      </p:sp>
      <p:pic>
        <p:nvPicPr>
          <p:cNvPr id="3" name="图片 2"/>
          <p:cNvPicPr>
            <a:picLocks noChangeAspect="1"/>
          </p:cNvPicPr>
          <p:nvPr/>
        </p:nvPicPr>
        <p:blipFill>
          <a:blip r:embed="rId3"/>
          <a:stretch>
            <a:fillRect/>
          </a:stretch>
        </p:blipFill>
        <p:spPr>
          <a:xfrm>
            <a:off x="838196" y="2372293"/>
            <a:ext cx="9372604" cy="2374533"/>
          </a:xfrm>
          <a:prstGeom prst="rect">
            <a:avLst/>
          </a:prstGeom>
        </p:spPr>
      </p:pic>
      <p:sp>
        <p:nvSpPr>
          <p:cNvPr id="6" name="Rectangle 3"/>
          <p:cNvSpPr txBox="1">
            <a:spLocks noChangeArrowheads="1"/>
          </p:cNvSpPr>
          <p:nvPr/>
        </p:nvSpPr>
        <p:spPr>
          <a:xfrm>
            <a:off x="647695" y="1340723"/>
            <a:ext cx="9563105" cy="62859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Mysql</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换成</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oracle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，怎么改，如何做到的？</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42785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a:t>-</a:t>
            </a:r>
            <a:r>
              <a:rPr lang="zh-CN" altLang="en-US" dirty="0"/>
              <a:t>桥接模式，</a:t>
            </a:r>
            <a:r>
              <a:rPr lang="en-US" altLang="zh-CN" dirty="0"/>
              <a:t>JDBC</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67</a:t>
            </a:fld>
            <a:endParaRPr lang="zh-CN" altLang="en-US"/>
          </a:p>
        </p:txBody>
      </p:sp>
      <p:pic>
        <p:nvPicPr>
          <p:cNvPr id="5" name="图片 4"/>
          <p:cNvPicPr>
            <a:picLocks noChangeAspect="1"/>
          </p:cNvPicPr>
          <p:nvPr/>
        </p:nvPicPr>
        <p:blipFill>
          <a:blip r:embed="rId3"/>
          <a:stretch>
            <a:fillRect/>
          </a:stretch>
        </p:blipFill>
        <p:spPr>
          <a:xfrm>
            <a:off x="509189" y="3044491"/>
            <a:ext cx="5310678" cy="3126387"/>
          </a:xfrm>
          <a:prstGeom prst="rect">
            <a:avLst/>
          </a:prstGeom>
        </p:spPr>
      </p:pic>
      <p:pic>
        <p:nvPicPr>
          <p:cNvPr id="7" name="图片 6"/>
          <p:cNvPicPr>
            <a:picLocks noChangeAspect="1"/>
          </p:cNvPicPr>
          <p:nvPr/>
        </p:nvPicPr>
        <p:blipFill>
          <a:blip r:embed="rId4"/>
          <a:stretch>
            <a:fillRect/>
          </a:stretch>
        </p:blipFill>
        <p:spPr>
          <a:xfrm>
            <a:off x="6009853" y="3033341"/>
            <a:ext cx="6010275" cy="3126386"/>
          </a:xfrm>
          <a:prstGeom prst="rect">
            <a:avLst/>
          </a:prstGeom>
        </p:spPr>
      </p:pic>
      <p:pic>
        <p:nvPicPr>
          <p:cNvPr id="8" name="图片 7"/>
          <p:cNvPicPr>
            <a:picLocks noChangeAspect="1"/>
          </p:cNvPicPr>
          <p:nvPr/>
        </p:nvPicPr>
        <p:blipFill>
          <a:blip r:embed="rId5"/>
          <a:stretch>
            <a:fillRect/>
          </a:stretch>
        </p:blipFill>
        <p:spPr>
          <a:xfrm>
            <a:off x="3347615" y="972352"/>
            <a:ext cx="5324475" cy="1949678"/>
          </a:xfrm>
          <a:prstGeom prst="rect">
            <a:avLst/>
          </a:prstGeom>
        </p:spPr>
      </p:pic>
    </p:spTree>
    <p:extLst>
      <p:ext uri="{BB962C8B-B14F-4D97-AF65-F5344CB8AC3E}">
        <p14:creationId xmlns:p14="http://schemas.microsoft.com/office/powerpoint/2010/main" val="44587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8661400" cy="5285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对于</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JDBC</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驱动来说，抽象是什么？实现是什么</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6991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smtClean="0"/>
              <a:t>结构型</a:t>
            </a:r>
            <a:r>
              <a:rPr lang="en-US" altLang="zh-CN" dirty="0" smtClean="0"/>
              <a:t>-</a:t>
            </a:r>
            <a:r>
              <a:rPr lang="zh-CN" altLang="en-US" dirty="0" smtClean="0"/>
              <a:t>装饰器模式，</a:t>
            </a:r>
            <a:r>
              <a:rPr lang="en-US" altLang="zh-CN" dirty="0" smtClean="0"/>
              <a:t>IO</a:t>
            </a:r>
            <a:r>
              <a:rPr lang="zh-CN" altLang="en-US" dirty="0" smtClean="0"/>
              <a:t>类</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69</a:t>
            </a:fld>
            <a:endParaRPr lang="zh-CN" altLang="en-US"/>
          </a:p>
        </p:txBody>
      </p:sp>
      <p:pic>
        <p:nvPicPr>
          <p:cNvPr id="6" name="图片 5"/>
          <p:cNvPicPr>
            <a:picLocks noChangeAspect="1"/>
          </p:cNvPicPr>
          <p:nvPr/>
        </p:nvPicPr>
        <p:blipFill>
          <a:blip r:embed="rId3"/>
          <a:stretch>
            <a:fillRect/>
          </a:stretch>
        </p:blipFill>
        <p:spPr>
          <a:xfrm>
            <a:off x="547524" y="982532"/>
            <a:ext cx="5141281" cy="5530236"/>
          </a:xfrm>
          <a:prstGeom prst="rect">
            <a:avLst/>
          </a:prstGeom>
        </p:spPr>
      </p:pic>
      <p:sp>
        <p:nvSpPr>
          <p:cNvPr id="8" name="Rectangle 3"/>
          <p:cNvSpPr txBox="1">
            <a:spLocks noChangeArrowheads="1"/>
          </p:cNvSpPr>
          <p:nvPr/>
        </p:nvSpPr>
        <p:spPr>
          <a:xfrm>
            <a:off x="5998158" y="2341985"/>
            <a:ext cx="5920209" cy="82109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有没有思考</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过为什么要先创建</a:t>
            </a:r>
            <a:r>
              <a:rPr lang="en-US" altLang="zh-CN" sz="2000" dirty="0" err="1" smtClean="0">
                <a:solidFill>
                  <a:schemeClr val="tx1">
                    <a:lumMod val="95000"/>
                    <a:lumOff val="5000"/>
                  </a:schemeClr>
                </a:solidFill>
                <a:latin typeface="微软雅黑" panose="020B0503020204020204" pitchFamily="34" charset="-122"/>
                <a:ea typeface="微软雅黑" panose="020B0503020204020204" pitchFamily="34" charset="-122"/>
              </a:rPr>
              <a:t>FileInputStream</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JDK</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中又是如何实现的呢？继承？</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5998158" y="982532"/>
            <a:ext cx="5693098" cy="1247775"/>
          </a:xfrm>
          <a:prstGeom prst="rect">
            <a:avLst/>
          </a:prstGeom>
        </p:spPr>
      </p:pic>
      <p:pic>
        <p:nvPicPr>
          <p:cNvPr id="9" name="图片 8"/>
          <p:cNvPicPr>
            <a:picLocks noChangeAspect="1"/>
          </p:cNvPicPr>
          <p:nvPr/>
        </p:nvPicPr>
        <p:blipFill>
          <a:blip r:embed="rId5"/>
          <a:stretch>
            <a:fillRect/>
          </a:stretch>
        </p:blipFill>
        <p:spPr>
          <a:xfrm>
            <a:off x="5998157" y="3274756"/>
            <a:ext cx="5693099" cy="3349690"/>
          </a:xfrm>
          <a:prstGeom prst="rect">
            <a:avLst/>
          </a:prstGeom>
        </p:spPr>
      </p:pic>
    </p:spTree>
    <p:extLst>
      <p:ext uri="{BB962C8B-B14F-4D97-AF65-F5344CB8AC3E}">
        <p14:creationId xmlns:p14="http://schemas.microsoft.com/office/powerpoint/2010/main" val="426517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solidFill>
                  <a:schemeClr val="bg1">
                    <a:lumMod val="25000"/>
                  </a:schemeClr>
                </a:solidFill>
                <a:latin typeface="微软雅黑"/>
              </a:rPr>
              <a:t>开篇导读</a:t>
            </a:r>
            <a:r>
              <a:rPr lang="en-US" altLang="zh-CN" dirty="0" smtClean="0">
                <a:solidFill>
                  <a:schemeClr val="bg1">
                    <a:lumMod val="25000"/>
                  </a:schemeClr>
                </a:solidFill>
                <a:latin typeface="微软雅黑"/>
              </a:rPr>
              <a:t>-</a:t>
            </a:r>
            <a:r>
              <a:rPr lang="zh-CN" altLang="en-US" dirty="0" smtClean="0">
                <a:solidFill>
                  <a:schemeClr val="bg1">
                    <a:lumMod val="25000"/>
                  </a:schemeClr>
                </a:solidFill>
                <a:latin typeface="微软雅黑"/>
              </a:rPr>
              <a:t>设计模式的重要性</a:t>
            </a:r>
            <a:endParaRPr lang="zh-CN" altLang="en-US" dirty="0"/>
          </a:p>
        </p:txBody>
      </p:sp>
      <p:sp>
        <p:nvSpPr>
          <p:cNvPr id="3" name="灯片编号占位符 2"/>
          <p:cNvSpPr>
            <a:spLocks noGrp="1"/>
          </p:cNvSpPr>
          <p:nvPr>
            <p:ph type="sldNum" sz="quarter" idx="12"/>
          </p:nvPr>
        </p:nvSpPr>
        <p:spPr/>
        <p:txBody>
          <a:bodyPr/>
          <a:lstStyle/>
          <a:p>
            <a:fld id="{2690A93D-9572-4883-973B-ECAF431D4803}" type="slidenum">
              <a:rPr lang="zh-CN" altLang="en-US" smtClean="0"/>
              <a:t>7</a:t>
            </a:fld>
            <a:endParaRPr lang="zh-CN" altLang="en-US"/>
          </a:p>
        </p:txBody>
      </p:sp>
      <p:grpSp>
        <p:nvGrpSpPr>
          <p:cNvPr id="5" name="组合 4"/>
          <p:cNvGrpSpPr/>
          <p:nvPr/>
        </p:nvGrpSpPr>
        <p:grpSpPr>
          <a:xfrm>
            <a:off x="5511482" y="1743882"/>
            <a:ext cx="5813754" cy="3433246"/>
            <a:chOff x="2207172" y="1375570"/>
            <a:chExt cx="7874877" cy="4260549"/>
          </a:xfrm>
        </p:grpSpPr>
        <p:sp>
          <p:nvSpPr>
            <p:cNvPr id="6" name="椭圆 5"/>
            <p:cNvSpPr/>
            <p:nvPr/>
          </p:nvSpPr>
          <p:spPr>
            <a:xfrm>
              <a:off x="5277506" y="3042745"/>
              <a:ext cx="1734207" cy="1277007"/>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latin typeface="微软雅黑" panose="020B0503020204020204" pitchFamily="34" charset="-122"/>
                  <a:ea typeface="微软雅黑" panose="020B0503020204020204" pitchFamily="34" charset="-122"/>
                </a:rPr>
                <a:t>设计</a:t>
              </a:r>
              <a:r>
                <a:rPr lang="zh-CN" altLang="en-US" sz="2400" dirty="0">
                  <a:solidFill>
                    <a:srgbClr val="FF0000"/>
                  </a:solidFill>
                  <a:latin typeface="微软雅黑" panose="020B0503020204020204" pitchFamily="34" charset="-122"/>
                  <a:ea typeface="微软雅黑" panose="020B0503020204020204" pitchFamily="34" charset="-122"/>
                </a:rPr>
                <a:t>模式</a:t>
              </a:r>
            </a:p>
          </p:txBody>
        </p:sp>
        <p:sp>
          <p:nvSpPr>
            <p:cNvPr id="7" name="圆角矩形 6"/>
            <p:cNvSpPr/>
            <p:nvPr/>
          </p:nvSpPr>
          <p:spPr>
            <a:xfrm>
              <a:off x="2207172" y="2790497"/>
              <a:ext cx="1718441" cy="9301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面试</a:t>
              </a:r>
            </a:p>
          </p:txBody>
        </p:sp>
        <p:sp>
          <p:nvSpPr>
            <p:cNvPr id="8" name="圆角矩形 7"/>
            <p:cNvSpPr/>
            <p:nvPr/>
          </p:nvSpPr>
          <p:spPr>
            <a:xfrm>
              <a:off x="5044966" y="1375570"/>
              <a:ext cx="2459420" cy="9301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被吐槽</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326525" y="4705953"/>
              <a:ext cx="1718441" cy="9301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源码</a:t>
              </a:r>
            </a:p>
          </p:txBody>
        </p:sp>
        <p:sp>
          <p:nvSpPr>
            <p:cNvPr id="12" name="圆角矩形 11"/>
            <p:cNvSpPr/>
            <p:nvPr/>
          </p:nvSpPr>
          <p:spPr>
            <a:xfrm>
              <a:off x="7011714" y="4705953"/>
              <a:ext cx="2211114" cy="9301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职业生涯</a:t>
              </a:r>
            </a:p>
          </p:txBody>
        </p:sp>
        <p:sp>
          <p:nvSpPr>
            <p:cNvPr id="13" name="圆角矩形 12"/>
            <p:cNvSpPr/>
            <p:nvPr/>
          </p:nvSpPr>
          <p:spPr>
            <a:xfrm>
              <a:off x="7943845" y="2751083"/>
              <a:ext cx="2138204" cy="93016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复杂设计</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3"/>
          <a:stretch>
            <a:fillRect/>
          </a:stretch>
        </p:blipFill>
        <p:spPr>
          <a:xfrm>
            <a:off x="350399" y="2407993"/>
            <a:ext cx="4724400" cy="2105025"/>
          </a:xfrm>
          <a:prstGeom prst="rect">
            <a:avLst/>
          </a:prstGeom>
        </p:spPr>
      </p:pic>
    </p:spTree>
    <p:extLst>
      <p:ext uri="{BB962C8B-B14F-4D97-AF65-F5344CB8AC3E}">
        <p14:creationId xmlns:p14="http://schemas.microsoft.com/office/powerpoint/2010/main" val="628507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a:t>-</a:t>
            </a:r>
            <a:r>
              <a:rPr lang="zh-CN" altLang="en-US" dirty="0"/>
              <a:t>装饰器模式，</a:t>
            </a:r>
            <a:r>
              <a:rPr lang="en-US" altLang="zh-CN" dirty="0"/>
              <a:t>IO</a:t>
            </a:r>
            <a:r>
              <a:rPr lang="zh-CN" altLang="en-US" dirty="0"/>
              <a:t>类</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70</a:t>
            </a:fld>
            <a:endParaRPr lang="zh-CN" altLang="en-US"/>
          </a:p>
        </p:txBody>
      </p:sp>
      <p:sp>
        <p:nvSpPr>
          <p:cNvPr id="8" name="Rectangle 3"/>
          <p:cNvSpPr txBox="1">
            <a:spLocks noChangeArrowheads="1"/>
          </p:cNvSpPr>
          <p:nvPr/>
        </p:nvSpPr>
        <p:spPr>
          <a:xfrm>
            <a:off x="651717" y="1222312"/>
            <a:ext cx="9248063" cy="233265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装饰器是简单的用组合替代继承吗？</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装饰器类和原始类继承同样的父类，这样我们可以对原始类“嵌套”多个装饰器类</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装饰器类是对功能的</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增强</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endParaRPr lang="en-US" altLang="zh-CN" sz="1600" dirty="0" smtClean="0"/>
          </a:p>
        </p:txBody>
      </p:sp>
    </p:spTree>
    <p:extLst>
      <p:ext uri="{BB962C8B-B14F-4D97-AF65-F5344CB8AC3E}">
        <p14:creationId xmlns:p14="http://schemas.microsoft.com/office/powerpoint/2010/main" val="35013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JDK</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BufferedInputStream</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DataInputStream</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并非继承自 </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InputStream</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，而是另外一个叫 </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FilterInputStream</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的类。为什么这么设计？</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064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smtClean="0"/>
              <a:t>-</a:t>
            </a:r>
            <a:r>
              <a:rPr lang="zh-CN" altLang="en-US" dirty="0" smtClean="0"/>
              <a:t>适配器模式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72</a:t>
            </a:fld>
            <a:endParaRPr lang="zh-CN" altLang="en-US"/>
          </a:p>
        </p:txBody>
      </p:sp>
      <p:sp>
        <p:nvSpPr>
          <p:cNvPr id="29" name="Rectangle 3"/>
          <p:cNvSpPr txBox="1">
            <a:spLocks noChangeArrowheads="1"/>
          </p:cNvSpPr>
          <p:nvPr/>
        </p:nvSpPr>
        <p:spPr>
          <a:xfrm>
            <a:off x="6297301" y="1136301"/>
            <a:ext cx="5618588" cy="33911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接口兼容</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封装有缺陷的接口</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统一多个类的接口</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兼容老版本的接口</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替换依赖的外部系统</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适配不同格式的数据</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20974" y="1136301"/>
            <a:ext cx="5353534" cy="4865525"/>
          </a:xfrm>
          <a:prstGeom prst="rect">
            <a:avLst/>
          </a:prstGeom>
        </p:spPr>
      </p:pic>
    </p:spTree>
    <p:extLst>
      <p:ext uri="{BB962C8B-B14F-4D97-AF65-F5344CB8AC3E}">
        <p14:creationId xmlns:p14="http://schemas.microsoft.com/office/powerpoint/2010/main" val="285270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Java</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Slf4j</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是如何做到适配不同日志框架的呢？</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87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结构型</a:t>
            </a:r>
            <a:r>
              <a:rPr lang="en-US" altLang="zh-CN" dirty="0" smtClean="0"/>
              <a:t>-</a:t>
            </a:r>
            <a:r>
              <a:rPr lang="zh-CN" altLang="en-US" dirty="0" smtClean="0"/>
              <a:t>门面模式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74</a:t>
            </a:fld>
            <a:endParaRPr lang="zh-CN" altLang="en-US"/>
          </a:p>
        </p:txBody>
      </p:sp>
      <p:sp>
        <p:nvSpPr>
          <p:cNvPr id="29" name="Rectangle 3"/>
          <p:cNvSpPr txBox="1">
            <a:spLocks noChangeArrowheads="1"/>
          </p:cNvSpPr>
          <p:nvPr/>
        </p:nvSpPr>
        <p:spPr>
          <a:xfrm>
            <a:off x="6587218" y="1244062"/>
            <a:ext cx="5435990" cy="290361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封装：统一接口，高层接口</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解决</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易用性</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问题</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解决性能问题</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解决分布式事务问题</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解决循环依赖问题</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95019" y="1244062"/>
            <a:ext cx="5579512" cy="4579675"/>
          </a:xfrm>
          <a:prstGeom prst="rect">
            <a:avLst/>
          </a:prstGeom>
        </p:spPr>
      </p:pic>
    </p:spTree>
    <p:extLst>
      <p:ext uri="{BB962C8B-B14F-4D97-AF65-F5344CB8AC3E}">
        <p14:creationId xmlns:p14="http://schemas.microsoft.com/office/powerpoint/2010/main" val="3180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smtClean="0"/>
              <a:t>-</a:t>
            </a:r>
            <a:r>
              <a:rPr lang="zh-CN" altLang="en-US" dirty="0"/>
              <a:t>行为型</a:t>
            </a:r>
            <a:r>
              <a:rPr lang="en-US" altLang="zh-CN" dirty="0" smtClean="0"/>
              <a:t>-</a:t>
            </a:r>
            <a:r>
              <a:rPr lang="zh-CN" altLang="en-US" dirty="0"/>
              <a:t>观察</a:t>
            </a:r>
            <a:r>
              <a:rPr lang="zh-CN" altLang="en-US" dirty="0" smtClean="0"/>
              <a:t>者模式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75</a:t>
            </a:fld>
            <a:endParaRPr lang="zh-CN" altLang="en-US"/>
          </a:p>
        </p:txBody>
      </p:sp>
      <p:sp>
        <p:nvSpPr>
          <p:cNvPr id="29" name="Rectangle 3"/>
          <p:cNvSpPr txBox="1">
            <a:spLocks noChangeArrowheads="1"/>
          </p:cNvSpPr>
          <p:nvPr/>
        </p:nvSpPr>
        <p:spPr>
          <a:xfrm>
            <a:off x="5908646" y="1226480"/>
            <a:ext cx="6099234" cy="251172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发布订阅模式</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不同的场景，实现方式不同</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同一</a:t>
            </a:r>
            <a:r>
              <a:rPr lang="zh-CN" altLang="en-US" dirty="0" smtClean="0">
                <a:latin typeface="微软雅黑" panose="020B0503020204020204" pitchFamily="34" charset="-122"/>
                <a:ea typeface="微软雅黑" panose="020B0503020204020204" pitchFamily="34" charset="-122"/>
              </a:rPr>
              <a:t>进程内，同步阻塞，异步非阻塞</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不同进程内，消息队列中间件</a:t>
            </a:r>
            <a:endParaRPr lang="en-US" altLang="zh-CN"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95380" y="1226480"/>
            <a:ext cx="5070365" cy="3099415"/>
          </a:xfrm>
          <a:prstGeom prst="rect">
            <a:avLst/>
          </a:prstGeom>
        </p:spPr>
      </p:pic>
    </p:spTree>
    <p:extLst>
      <p:ext uri="{BB962C8B-B14F-4D97-AF65-F5344CB8AC3E}">
        <p14:creationId xmlns:p14="http://schemas.microsoft.com/office/powerpoint/2010/main" val="16434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Effect transition="in" filter="fade">
                                      <p:cBhvr>
                                        <p:cTn id="15" dur="500"/>
                                        <p:tgtEl>
                                          <p:spTgt spid="2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xEl>
                                              <p:pRg st="3" end="3"/>
                                            </p:txEl>
                                          </p:spTgt>
                                        </p:tgtEl>
                                        <p:attrNameLst>
                                          <p:attrName>style.visibility</p:attrName>
                                        </p:attrNameLst>
                                      </p:cBhvr>
                                      <p:to>
                                        <p:strVal val="visible"/>
                                      </p:to>
                                    </p:set>
                                    <p:animEffect transition="in" filter="fade">
                                      <p:cBhvr>
                                        <p:cTn id="20"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572504" cy="621147"/>
          </a:xfrm>
        </p:spPr>
        <p:txBody>
          <a:bodyPr>
            <a:normAutofit/>
          </a:bodyPr>
          <a:lstStyle/>
          <a:p>
            <a:r>
              <a:rPr lang="zh-CN" altLang="en-US" dirty="0"/>
              <a:t>设计模式与范式</a:t>
            </a:r>
            <a:r>
              <a:rPr lang="en-US" altLang="zh-CN" dirty="0"/>
              <a:t>-</a:t>
            </a:r>
            <a:r>
              <a:rPr lang="zh-CN" altLang="en-US" dirty="0"/>
              <a:t>行为型</a:t>
            </a:r>
            <a:r>
              <a:rPr lang="en-US" altLang="zh-CN" dirty="0"/>
              <a:t>-</a:t>
            </a:r>
            <a:r>
              <a:rPr lang="zh-CN" altLang="en-US" dirty="0"/>
              <a:t>观察者</a:t>
            </a:r>
            <a:r>
              <a:rPr lang="zh-CN" altLang="en-US" dirty="0" smtClean="0"/>
              <a:t>模式，异步非阻塞</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76</a:t>
            </a:fld>
            <a:endParaRPr lang="zh-CN" altLang="en-US"/>
          </a:p>
        </p:txBody>
      </p:sp>
      <p:sp>
        <p:nvSpPr>
          <p:cNvPr id="29" name="Rectangle 3"/>
          <p:cNvSpPr txBox="1">
            <a:spLocks noChangeArrowheads="1"/>
          </p:cNvSpPr>
          <p:nvPr/>
        </p:nvSpPr>
        <p:spPr>
          <a:xfrm>
            <a:off x="5802638" y="1009485"/>
            <a:ext cx="6099234" cy="990523"/>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思考：异步非阻塞的观察者模式，我们可以用哪些技术手段实现？比如右侧的例子。</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838196" y="1009485"/>
            <a:ext cx="4964442" cy="5599958"/>
          </a:xfrm>
          <a:prstGeom prst="rect">
            <a:avLst/>
          </a:prstGeom>
        </p:spPr>
      </p:pic>
    </p:spTree>
    <p:extLst>
      <p:ext uri="{BB962C8B-B14F-4D97-AF65-F5344CB8AC3E}">
        <p14:creationId xmlns:p14="http://schemas.microsoft.com/office/powerpoint/2010/main" val="5169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行为型</a:t>
            </a:r>
            <a:r>
              <a:rPr lang="en-US" altLang="zh-CN" dirty="0" smtClean="0"/>
              <a:t>-</a:t>
            </a:r>
            <a:r>
              <a:rPr lang="zh-CN" altLang="en-US" dirty="0"/>
              <a:t>模板模式</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77</a:t>
            </a:fld>
            <a:endParaRPr lang="zh-CN" altLang="en-US"/>
          </a:p>
        </p:txBody>
      </p:sp>
      <p:sp>
        <p:nvSpPr>
          <p:cNvPr id="29" name="Rectangle 3"/>
          <p:cNvSpPr txBox="1">
            <a:spLocks noChangeArrowheads="1"/>
          </p:cNvSpPr>
          <p:nvPr/>
        </p:nvSpPr>
        <p:spPr>
          <a:xfrm>
            <a:off x="4562669" y="1172264"/>
            <a:ext cx="7212563" cy="2840936"/>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复用</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InputStream</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OutputStream</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Reader</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Writer</a:t>
            </a:r>
          </a:p>
          <a:p>
            <a:pPr lvl="1"/>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Java </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AbstractList</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扩展</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HttpServlet</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Junit-</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TestCase</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21943" y="1060483"/>
            <a:ext cx="3819525" cy="5247012"/>
          </a:xfrm>
          <a:prstGeom prst="rect">
            <a:avLst/>
          </a:prstGeom>
        </p:spPr>
      </p:pic>
    </p:spTree>
    <p:extLst>
      <p:ext uri="{BB962C8B-B14F-4D97-AF65-F5344CB8AC3E}">
        <p14:creationId xmlns:p14="http://schemas.microsoft.com/office/powerpoint/2010/main" val="258556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barn(inVertical)">
                                      <p:cBhvr>
                                        <p:cTn id="11" dur="500"/>
                                        <p:tgtEl>
                                          <p:spTgt spid="29">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barn(inVertical)">
                                      <p:cBhvr>
                                        <p:cTn id="14" dur="500"/>
                                        <p:tgtEl>
                                          <p:spTgt spid="29">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barn(inVertical)">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barn(inVertical)">
                                      <p:cBhvr>
                                        <p:cTn id="22" dur="500"/>
                                        <p:tgtEl>
                                          <p:spTgt spid="29">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9">
                                            <p:txEl>
                                              <p:pRg st="4" end="4"/>
                                            </p:txEl>
                                          </p:spTgt>
                                        </p:tgtEl>
                                        <p:attrNameLst>
                                          <p:attrName>style.visibility</p:attrName>
                                        </p:attrNameLst>
                                      </p:cBhvr>
                                      <p:to>
                                        <p:strVal val="visible"/>
                                      </p:to>
                                    </p:set>
                                    <p:animEffect transition="in" filter="barn(inVertical)">
                                      <p:cBhvr>
                                        <p:cTn id="25" dur="500"/>
                                        <p:tgtEl>
                                          <p:spTgt spid="29">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9">
                                            <p:txEl>
                                              <p:pRg st="5" end="5"/>
                                            </p:txEl>
                                          </p:spTgt>
                                        </p:tgtEl>
                                        <p:attrNameLst>
                                          <p:attrName>style.visibility</p:attrName>
                                        </p:attrNameLst>
                                      </p:cBhvr>
                                      <p:to>
                                        <p:strVal val="visible"/>
                                      </p:to>
                                    </p:set>
                                    <p:animEffect transition="in" filter="barn(inVertical)">
                                      <p:cBhvr>
                                        <p:cTn id="28" dur="500"/>
                                        <p:tgtEl>
                                          <p:spTgt spid="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行为型</a:t>
            </a:r>
            <a:r>
              <a:rPr lang="en-US" altLang="zh-CN" dirty="0" smtClean="0"/>
              <a:t>-</a:t>
            </a:r>
            <a:r>
              <a:rPr lang="zh-CN" altLang="en-US" dirty="0"/>
              <a:t>策略</a:t>
            </a:r>
            <a:r>
              <a:rPr lang="zh-CN" altLang="en-US" dirty="0" smtClean="0"/>
              <a:t>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78</a:t>
            </a:fld>
            <a:endParaRPr lang="zh-CN" altLang="en-US"/>
          </a:p>
        </p:txBody>
      </p:sp>
      <p:pic>
        <p:nvPicPr>
          <p:cNvPr id="5" name="图片 4"/>
          <p:cNvPicPr>
            <a:picLocks noChangeAspect="1"/>
          </p:cNvPicPr>
          <p:nvPr/>
        </p:nvPicPr>
        <p:blipFill>
          <a:blip r:embed="rId3"/>
          <a:stretch>
            <a:fillRect/>
          </a:stretch>
        </p:blipFill>
        <p:spPr>
          <a:xfrm>
            <a:off x="599316" y="1758490"/>
            <a:ext cx="5143417" cy="4301632"/>
          </a:xfrm>
          <a:prstGeom prst="rect">
            <a:avLst/>
          </a:prstGeom>
        </p:spPr>
      </p:pic>
      <p:pic>
        <p:nvPicPr>
          <p:cNvPr id="6" name="图片 5"/>
          <p:cNvPicPr>
            <a:picLocks noChangeAspect="1"/>
          </p:cNvPicPr>
          <p:nvPr/>
        </p:nvPicPr>
        <p:blipFill>
          <a:blip r:embed="rId4"/>
          <a:stretch>
            <a:fillRect/>
          </a:stretch>
        </p:blipFill>
        <p:spPr>
          <a:xfrm>
            <a:off x="5929313" y="1758490"/>
            <a:ext cx="6057900" cy="4301632"/>
          </a:xfrm>
          <a:prstGeom prst="rect">
            <a:avLst/>
          </a:prstGeom>
        </p:spPr>
      </p:pic>
      <p:sp>
        <p:nvSpPr>
          <p:cNvPr id="8" name="Rectangle 3"/>
          <p:cNvSpPr txBox="1">
            <a:spLocks noChangeArrowheads="1"/>
          </p:cNvSpPr>
          <p:nvPr/>
        </p:nvSpPr>
        <p:spPr>
          <a:xfrm>
            <a:off x="599316" y="1007919"/>
            <a:ext cx="11084684" cy="75057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如何去除代码中过多的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if-else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或者</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switch</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分支，比如下图的代码</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116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除了策略模式，还有其他方法去除</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if-else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分支吗？</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2588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F811DF0-BCD2-4668-B6D3-9A5A231CFAA8}" type="slidenum">
              <a:rPr lang="zh-CN" altLang="en-US" smtClean="0"/>
              <a:t>8</a:t>
            </a:fld>
            <a:endParaRPr lang="zh-CN" altLang="en-US"/>
          </a:p>
        </p:txBody>
      </p:sp>
      <p:sp>
        <p:nvSpPr>
          <p:cNvPr id="6" name="标题 1"/>
          <p:cNvSpPr>
            <a:spLocks noGrp="1"/>
          </p:cNvSpPr>
          <p:nvPr>
            <p:ph type="title"/>
          </p:nvPr>
        </p:nvSpPr>
        <p:spPr>
          <a:xfrm>
            <a:off x="838196" y="136091"/>
            <a:ext cx="7182729" cy="699595"/>
          </a:xfrm>
        </p:spPr>
        <p:txBody>
          <a:bodyPr/>
          <a:lstStyle/>
          <a:p>
            <a:r>
              <a:rPr lang="zh-CN" altLang="en-US" dirty="0" smtClean="0"/>
              <a:t>预留题目</a:t>
            </a:r>
            <a:endParaRPr lang="zh-CN" altLang="en-US" dirty="0"/>
          </a:p>
        </p:txBody>
      </p:sp>
      <p:sp>
        <p:nvSpPr>
          <p:cNvPr id="7" name="Rectangle 3"/>
          <p:cNvSpPr txBox="1">
            <a:spLocks noChangeArrowheads="1"/>
          </p:cNvSpPr>
          <p:nvPr/>
        </p:nvSpPr>
        <p:spPr>
          <a:xfrm>
            <a:off x="838196" y="1290440"/>
            <a:ext cx="9490368" cy="269966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600" dirty="0" smtClean="0"/>
              <a:t>如何去除代码中大量的</a:t>
            </a:r>
            <a:r>
              <a:rPr lang="en-US" altLang="zh-CN" sz="2600" dirty="0" smtClean="0"/>
              <a:t>if-else</a:t>
            </a:r>
            <a:r>
              <a:rPr lang="zh-CN" altLang="en-US" sz="2600" dirty="0" smtClean="0"/>
              <a:t>分支结构？</a:t>
            </a:r>
            <a:endParaRPr lang="en-US" altLang="zh-CN" sz="2600" dirty="0" smtClean="0"/>
          </a:p>
          <a:p>
            <a:r>
              <a:rPr lang="en-US" altLang="zh-CN" sz="2600" dirty="0" smtClean="0"/>
              <a:t>JDK</a:t>
            </a:r>
            <a:r>
              <a:rPr lang="zh-CN" altLang="en-US" sz="2600" dirty="0" smtClean="0"/>
              <a:t>的</a:t>
            </a:r>
            <a:r>
              <a:rPr lang="en-US" altLang="zh-CN" sz="2600" dirty="0" smtClean="0"/>
              <a:t>IO</a:t>
            </a:r>
            <a:r>
              <a:rPr lang="zh-CN" altLang="en-US" sz="2600" dirty="0" smtClean="0"/>
              <a:t>类用到了哪些设计模式？</a:t>
            </a:r>
            <a:endParaRPr lang="en-US" altLang="zh-CN" sz="2600" dirty="0" smtClean="0"/>
          </a:p>
          <a:p>
            <a:r>
              <a:rPr lang="en-US" altLang="zh-CN" sz="2600" dirty="0" smtClean="0"/>
              <a:t>Spring</a:t>
            </a:r>
            <a:r>
              <a:rPr lang="zh-CN" altLang="en-US" sz="2600" dirty="0" smtClean="0"/>
              <a:t>框架中用到了哪些设计模式？</a:t>
            </a:r>
            <a:endParaRPr lang="en-US" altLang="zh-CN" sz="2600" dirty="0" smtClean="0"/>
          </a:p>
          <a:p>
            <a:r>
              <a:rPr lang="en-US" altLang="zh-CN" sz="2600" dirty="0" smtClean="0"/>
              <a:t>Mybatis</a:t>
            </a:r>
            <a:r>
              <a:rPr lang="zh-CN" altLang="en-US" sz="2600" dirty="0" smtClean="0"/>
              <a:t>的</a:t>
            </a:r>
            <a:r>
              <a:rPr lang="en-US" altLang="zh-CN" sz="2600" dirty="0" smtClean="0"/>
              <a:t>Mapper</a:t>
            </a:r>
            <a:r>
              <a:rPr lang="zh-CN" altLang="en-US" sz="2600" dirty="0" smtClean="0"/>
              <a:t>为什么不需要实现类？</a:t>
            </a:r>
            <a:endParaRPr lang="en-US" altLang="zh-CN" sz="2600" dirty="0" smtClean="0"/>
          </a:p>
        </p:txBody>
      </p:sp>
    </p:spTree>
    <p:extLst>
      <p:ext uri="{BB962C8B-B14F-4D97-AF65-F5344CB8AC3E}">
        <p14:creationId xmlns:p14="http://schemas.microsoft.com/office/powerpoint/2010/main" val="4217764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行为型</a:t>
            </a:r>
            <a:r>
              <a:rPr lang="en-US" altLang="zh-CN" dirty="0" smtClean="0"/>
              <a:t>-</a:t>
            </a:r>
            <a:r>
              <a:rPr lang="zh-CN" altLang="en-US" dirty="0" smtClean="0"/>
              <a:t>责任链模式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80</a:t>
            </a:fld>
            <a:endParaRPr lang="zh-CN" altLang="en-US"/>
          </a:p>
        </p:txBody>
      </p:sp>
      <p:sp>
        <p:nvSpPr>
          <p:cNvPr id="29" name="Rectangle 3"/>
          <p:cNvSpPr txBox="1">
            <a:spLocks noChangeArrowheads="1"/>
          </p:cNvSpPr>
          <p:nvPr/>
        </p:nvSpPr>
        <p:spPr>
          <a:xfrm>
            <a:off x="601855" y="1293561"/>
            <a:ext cx="5456045" cy="134773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Servlet Filter</a:t>
            </a:r>
          </a:p>
          <a:p>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Spring Interceptor</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，可自己阅读源码验证</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数据导入验证</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295278" y="1124880"/>
            <a:ext cx="5716135" cy="5238597"/>
          </a:xfrm>
          <a:prstGeom prst="rect">
            <a:avLst/>
          </a:prstGeom>
        </p:spPr>
      </p:pic>
      <p:pic>
        <p:nvPicPr>
          <p:cNvPr id="6" name="图片 5"/>
          <p:cNvPicPr>
            <a:picLocks noChangeAspect="1"/>
          </p:cNvPicPr>
          <p:nvPr/>
        </p:nvPicPr>
        <p:blipFill>
          <a:blip r:embed="rId4"/>
          <a:stretch>
            <a:fillRect/>
          </a:stretch>
        </p:blipFill>
        <p:spPr>
          <a:xfrm>
            <a:off x="601855" y="3318847"/>
            <a:ext cx="5367145" cy="1619250"/>
          </a:xfrm>
          <a:prstGeom prst="rect">
            <a:avLst/>
          </a:prstGeom>
        </p:spPr>
      </p:pic>
    </p:spTree>
    <p:extLst>
      <p:ext uri="{BB962C8B-B14F-4D97-AF65-F5344CB8AC3E}">
        <p14:creationId xmlns:p14="http://schemas.microsoft.com/office/powerpoint/2010/main" val="69151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xEl>
                                              <p:pRg st="1" end="1"/>
                                            </p:txEl>
                                          </p:spTgt>
                                        </p:tgtEl>
                                        <p:attrNameLst>
                                          <p:attrName>style.visibility</p:attrName>
                                        </p:attrNameLst>
                                      </p:cBhvr>
                                      <p:to>
                                        <p:strVal val="visible"/>
                                      </p:to>
                                    </p:set>
                                    <p:animEffect transition="in" filter="fade">
                                      <p:cBhvr>
                                        <p:cTn id="21" dur="500"/>
                                        <p:tgtEl>
                                          <p:spTgt spid="2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xEl>
                                              <p:pRg st="2" end="2"/>
                                            </p:txEl>
                                          </p:spTgt>
                                        </p:tgtEl>
                                        <p:attrNameLst>
                                          <p:attrName>style.visibility</p:attrName>
                                        </p:attrNameLst>
                                      </p:cBhvr>
                                      <p:to>
                                        <p:strVal val="visible"/>
                                      </p:to>
                                    </p:set>
                                    <p:animEffect transition="in" filter="fade">
                                      <p:cBhvr>
                                        <p:cTn id="26"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设计模式与范式</a:t>
            </a:r>
            <a:r>
              <a:rPr lang="en-US" altLang="zh-CN" dirty="0"/>
              <a:t>-</a:t>
            </a:r>
            <a:r>
              <a:rPr lang="zh-CN" altLang="en-US" dirty="0"/>
              <a:t>行为型</a:t>
            </a:r>
            <a:r>
              <a:rPr lang="en-US" altLang="zh-CN" dirty="0" smtClean="0"/>
              <a:t>-</a:t>
            </a:r>
            <a:r>
              <a:rPr lang="zh-CN" altLang="en-US" dirty="0"/>
              <a:t>状态</a:t>
            </a:r>
            <a:r>
              <a:rPr lang="zh-CN" altLang="en-US" dirty="0" smtClean="0"/>
              <a:t>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81</a:t>
            </a:fld>
            <a:endParaRPr lang="zh-CN" altLang="en-US"/>
          </a:p>
        </p:txBody>
      </p:sp>
      <p:sp>
        <p:nvSpPr>
          <p:cNvPr id="29" name="Rectangle 3"/>
          <p:cNvSpPr txBox="1">
            <a:spLocks noChangeArrowheads="1"/>
          </p:cNvSpPr>
          <p:nvPr/>
        </p:nvSpPr>
        <p:spPr>
          <a:xfrm>
            <a:off x="489922" y="1124882"/>
            <a:ext cx="9082286" cy="198221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有限状态机</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状态（</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State</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）、事件（</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Event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）、动作（</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Action</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工作流引擎</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状态机，订单，产品，</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spring </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statemachine</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201664" y="2717800"/>
            <a:ext cx="5396236" cy="3527426"/>
          </a:xfrm>
          <a:prstGeom prst="rect">
            <a:avLst/>
          </a:prstGeom>
        </p:spPr>
      </p:pic>
    </p:spTree>
    <p:extLst>
      <p:ext uri="{BB962C8B-B14F-4D97-AF65-F5344CB8AC3E}">
        <p14:creationId xmlns:p14="http://schemas.microsoft.com/office/powerpoint/2010/main" val="127873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xEl>
                                              <p:pRg st="2" end="2"/>
                                            </p:txEl>
                                          </p:spTgt>
                                        </p:tgtEl>
                                        <p:attrNameLst>
                                          <p:attrName>style.visibility</p:attrName>
                                        </p:attrNameLst>
                                      </p:cBhvr>
                                      <p:to>
                                        <p:strVal val="visible"/>
                                      </p:to>
                                    </p:set>
                                    <p:animEffect transition="in" filter="fade">
                                      <p:cBhvr>
                                        <p:cTn id="20"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如果需求中状态较多，那么状态模式是否还适合此场景呢？如果不适合，有没有其他方法呢？</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1848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设计模式与</a:t>
            </a:r>
            <a:r>
              <a:rPr lang="zh-CN" altLang="en-US" dirty="0" smtClean="0"/>
              <a:t>范式</a:t>
            </a:r>
            <a:r>
              <a:rPr lang="en-US" altLang="zh-CN" dirty="0" smtClean="0"/>
              <a:t>-</a:t>
            </a:r>
            <a:r>
              <a:rPr lang="zh-CN" altLang="en-US" dirty="0"/>
              <a:t>总结</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83</a:t>
            </a:fld>
            <a:endParaRPr lang="zh-CN" altLang="en-US"/>
          </a:p>
        </p:txBody>
      </p:sp>
      <p:pic>
        <p:nvPicPr>
          <p:cNvPr id="3" name="图片 2"/>
          <p:cNvPicPr>
            <a:picLocks noChangeAspect="1"/>
          </p:cNvPicPr>
          <p:nvPr/>
        </p:nvPicPr>
        <p:blipFill>
          <a:blip r:embed="rId3"/>
          <a:stretch>
            <a:fillRect/>
          </a:stretch>
        </p:blipFill>
        <p:spPr>
          <a:xfrm>
            <a:off x="1351574" y="1525089"/>
            <a:ext cx="9476165" cy="4468086"/>
          </a:xfrm>
          <a:prstGeom prst="rect">
            <a:avLst/>
          </a:prstGeom>
        </p:spPr>
      </p:pic>
    </p:spTree>
    <p:extLst>
      <p:ext uri="{BB962C8B-B14F-4D97-AF65-F5344CB8AC3E}">
        <p14:creationId xmlns:p14="http://schemas.microsoft.com/office/powerpoint/2010/main" val="26284463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581080" y="-123394"/>
            <a:ext cx="384043" cy="6994942"/>
          </a:xfrm>
          <a:prstGeom prst="rect">
            <a:avLst/>
          </a:prstGeom>
          <a:solidFill>
            <a:srgbClr val="00FF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nvGrpSpPr>
          <p:cNvPr id="66" name="组合 65"/>
          <p:cNvGrpSpPr/>
          <p:nvPr/>
        </p:nvGrpSpPr>
        <p:grpSpPr>
          <a:xfrm>
            <a:off x="6288022" y="1573117"/>
            <a:ext cx="81325" cy="3784130"/>
            <a:chOff x="6476530" y="2160017"/>
            <a:chExt cx="30497" cy="10081120"/>
          </a:xfrm>
          <a:solidFill>
            <a:schemeClr val="bg1">
              <a:lumMod val="75000"/>
            </a:schemeClr>
          </a:solidFill>
        </p:grpSpPr>
        <p:cxnSp>
          <p:nvCxnSpPr>
            <p:cNvPr id="67" name="直接连接符 66"/>
            <p:cNvCxnSpPr/>
            <p:nvPr/>
          </p:nvCxnSpPr>
          <p:spPr>
            <a:xfrm>
              <a:off x="6491778" y="2160017"/>
              <a:ext cx="0" cy="10081120"/>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476530" y="5737556"/>
              <a:ext cx="30497" cy="3335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grpSp>
        <p:nvGrpSpPr>
          <p:cNvPr id="4" name="组合 3"/>
          <p:cNvGrpSpPr/>
          <p:nvPr/>
        </p:nvGrpSpPr>
        <p:grpSpPr>
          <a:xfrm>
            <a:off x="6840431" y="1371111"/>
            <a:ext cx="3664388" cy="4210826"/>
            <a:chOff x="6840431" y="1507591"/>
            <a:chExt cx="2977580" cy="3679941"/>
          </a:xfrm>
        </p:grpSpPr>
        <p:grpSp>
          <p:nvGrpSpPr>
            <p:cNvPr id="49" name="组合 48"/>
            <p:cNvGrpSpPr/>
            <p:nvPr/>
          </p:nvGrpSpPr>
          <p:grpSpPr>
            <a:xfrm>
              <a:off x="6892750" y="1580120"/>
              <a:ext cx="2925261" cy="415523"/>
              <a:chOff x="4355976" y="1247489"/>
              <a:chExt cx="2193946" cy="311642"/>
            </a:xfrm>
          </p:grpSpPr>
          <p:sp>
            <p:nvSpPr>
              <p:cNvPr id="50" name="矩形 49"/>
              <p:cNvSpPr/>
              <p:nvPr/>
            </p:nvSpPr>
            <p:spPr>
              <a:xfrm>
                <a:off x="4355976" y="1247489"/>
                <a:ext cx="2193946"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1" name="TextBox 50"/>
              <p:cNvSpPr txBox="1"/>
              <p:nvPr/>
            </p:nvSpPr>
            <p:spPr>
              <a:xfrm>
                <a:off x="4943282" y="1274858"/>
                <a:ext cx="1440161" cy="262249"/>
              </a:xfrm>
              <a:prstGeom prst="rect">
                <a:avLst/>
              </a:prstGeom>
              <a:noFill/>
            </p:spPr>
            <p:txBody>
              <a:bodyPr wrap="square" rtlCol="0">
                <a:spAutoFit/>
              </a:bodyPr>
              <a:lstStyle/>
              <a:p>
                <a:r>
                  <a:rPr lang="zh-CN" altLang="en-US" sz="2000" b="1" dirty="0">
                    <a:solidFill>
                      <a:schemeClr val="bg1">
                        <a:lumMod val="25000"/>
                      </a:schemeClr>
                    </a:solidFill>
                    <a:latin typeface="微软雅黑"/>
                  </a:rPr>
                  <a:t>开篇导读</a:t>
                </a:r>
              </a:p>
            </p:txBody>
          </p:sp>
        </p:grpSp>
        <p:grpSp>
          <p:nvGrpSpPr>
            <p:cNvPr id="52" name="组合 51"/>
            <p:cNvGrpSpPr/>
            <p:nvPr/>
          </p:nvGrpSpPr>
          <p:grpSpPr>
            <a:xfrm>
              <a:off x="6892749" y="2397156"/>
              <a:ext cx="2925260" cy="415523"/>
              <a:chOff x="4355975" y="1860266"/>
              <a:chExt cx="2193945" cy="311642"/>
            </a:xfrm>
          </p:grpSpPr>
          <p:sp>
            <p:nvSpPr>
              <p:cNvPr id="53" name="矩形 52"/>
              <p:cNvSpPr/>
              <p:nvPr/>
            </p:nvSpPr>
            <p:spPr>
              <a:xfrm>
                <a:off x="4355975" y="1860266"/>
                <a:ext cx="2193945" cy="31164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4" name="TextBox 53"/>
              <p:cNvSpPr txBox="1"/>
              <p:nvPr/>
            </p:nvSpPr>
            <p:spPr>
              <a:xfrm>
                <a:off x="4934964" y="1863469"/>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设计</a:t>
                </a:r>
                <a:r>
                  <a:rPr lang="zh-CN" altLang="en-US" dirty="0" smtClean="0"/>
                  <a:t>模式与思想</a:t>
                </a:r>
                <a:endParaRPr lang="zh-CN" altLang="en-US" dirty="0"/>
              </a:p>
            </p:txBody>
          </p:sp>
        </p:grpSp>
        <p:grpSp>
          <p:nvGrpSpPr>
            <p:cNvPr id="55" name="组合 54"/>
            <p:cNvGrpSpPr/>
            <p:nvPr/>
          </p:nvGrpSpPr>
          <p:grpSpPr>
            <a:xfrm>
              <a:off x="6892749" y="3212302"/>
              <a:ext cx="2925260" cy="415523"/>
              <a:chOff x="4355975" y="2471625"/>
              <a:chExt cx="2193945" cy="311642"/>
            </a:xfrm>
          </p:grpSpPr>
          <p:sp>
            <p:nvSpPr>
              <p:cNvPr id="56" name="矩形 55"/>
              <p:cNvSpPr/>
              <p:nvPr/>
            </p:nvSpPr>
            <p:spPr>
              <a:xfrm>
                <a:off x="4355975" y="2471625"/>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7" name="TextBox 56"/>
              <p:cNvSpPr txBox="1"/>
              <p:nvPr/>
            </p:nvSpPr>
            <p:spPr>
              <a:xfrm>
                <a:off x="4965661" y="2485927"/>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smtClean="0"/>
                  <a:t>设计模式与范式</a:t>
                </a:r>
                <a:endParaRPr lang="zh-CN" altLang="en-US" dirty="0"/>
              </a:p>
            </p:txBody>
          </p:sp>
        </p:grpSp>
        <p:grpSp>
          <p:nvGrpSpPr>
            <p:cNvPr id="58" name="组合 57"/>
            <p:cNvGrpSpPr/>
            <p:nvPr/>
          </p:nvGrpSpPr>
          <p:grpSpPr>
            <a:xfrm>
              <a:off x="6892749" y="3927986"/>
              <a:ext cx="2925260" cy="415523"/>
              <a:chOff x="4355975" y="3008387"/>
              <a:chExt cx="2193945" cy="311642"/>
            </a:xfrm>
          </p:grpSpPr>
          <p:sp>
            <p:nvSpPr>
              <p:cNvPr id="59" name="矩形 58"/>
              <p:cNvSpPr/>
              <p:nvPr/>
            </p:nvSpPr>
            <p:spPr>
              <a:xfrm>
                <a:off x="4355975" y="3008387"/>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0" name="TextBox 59"/>
              <p:cNvSpPr txBox="1"/>
              <p:nvPr/>
            </p:nvSpPr>
            <p:spPr>
              <a:xfrm>
                <a:off x="4951599" y="3033083"/>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开</a:t>
                </a:r>
                <a:r>
                  <a:rPr lang="zh-CN" altLang="en-US" dirty="0" smtClean="0"/>
                  <a:t>源与项目实战</a:t>
                </a:r>
                <a:endParaRPr lang="zh-CN" altLang="en-US" dirty="0"/>
              </a:p>
            </p:txBody>
          </p:sp>
        </p:grpSp>
        <p:grpSp>
          <p:nvGrpSpPr>
            <p:cNvPr id="61" name="组合 60"/>
            <p:cNvGrpSpPr/>
            <p:nvPr/>
          </p:nvGrpSpPr>
          <p:grpSpPr>
            <a:xfrm>
              <a:off x="6892749" y="4772009"/>
              <a:ext cx="2925260" cy="415523"/>
              <a:chOff x="4355975" y="3641404"/>
              <a:chExt cx="2193945" cy="311642"/>
            </a:xfrm>
          </p:grpSpPr>
          <p:sp>
            <p:nvSpPr>
              <p:cNvPr id="62" name="矩形 61"/>
              <p:cNvSpPr/>
              <p:nvPr/>
            </p:nvSpPr>
            <p:spPr>
              <a:xfrm>
                <a:off x="4355975" y="3641404"/>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3" name="TextBox 62"/>
              <p:cNvSpPr txBox="1"/>
              <p:nvPr/>
            </p:nvSpPr>
            <p:spPr>
              <a:xfrm>
                <a:off x="4959916" y="3666100"/>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en-US" altLang="zh-CN" dirty="0"/>
                  <a:t>Q&amp;A</a:t>
                </a:r>
                <a:endParaRPr lang="zh-CN" altLang="en-US" dirty="0"/>
              </a:p>
            </p:txBody>
          </p:sp>
        </p:grpSp>
        <p:grpSp>
          <p:nvGrpSpPr>
            <p:cNvPr id="69" name="组合 68"/>
            <p:cNvGrpSpPr/>
            <p:nvPr/>
          </p:nvGrpSpPr>
          <p:grpSpPr>
            <a:xfrm>
              <a:off x="6840431" y="1507591"/>
              <a:ext cx="584019" cy="488049"/>
              <a:chOff x="4316737" y="1193094"/>
              <a:chExt cx="438014" cy="366037"/>
            </a:xfrm>
          </p:grpSpPr>
          <p:sp>
            <p:nvSpPr>
              <p:cNvPr id="70" name="直角三角形 69"/>
              <p:cNvSpPr/>
              <p:nvPr/>
            </p:nvSpPr>
            <p:spPr>
              <a:xfrm rot="10800000" flipH="1">
                <a:off x="4359841" y="1247489"/>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1" name="TextBox 70"/>
              <p:cNvSpPr txBox="1"/>
              <p:nvPr/>
            </p:nvSpPr>
            <p:spPr>
              <a:xfrm>
                <a:off x="4316737" y="1193094"/>
                <a:ext cx="193625" cy="248843"/>
              </a:xfrm>
              <a:prstGeom prst="rect">
                <a:avLst/>
              </a:prstGeom>
              <a:noFill/>
            </p:spPr>
            <p:txBody>
              <a:bodyPr wrap="none" rtlCol="0">
                <a:spAutoFit/>
              </a:bodyPr>
              <a:lstStyle/>
              <a:p>
                <a:r>
                  <a:rPr lang="en-US" altLang="zh-CN" sz="1867"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72" name="组合 71"/>
            <p:cNvGrpSpPr/>
            <p:nvPr/>
          </p:nvGrpSpPr>
          <p:grpSpPr>
            <a:xfrm>
              <a:off x="6856688" y="2329397"/>
              <a:ext cx="567760" cy="483280"/>
              <a:chOff x="4328932" y="1809448"/>
              <a:chExt cx="425820" cy="362460"/>
            </a:xfrm>
          </p:grpSpPr>
          <p:sp>
            <p:nvSpPr>
              <p:cNvPr id="73" name="直角三角形 72"/>
              <p:cNvSpPr/>
              <p:nvPr/>
            </p:nvSpPr>
            <p:spPr>
              <a:xfrm rot="10800000" flipH="1">
                <a:off x="4359842" y="1860266"/>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4" name="TextBox 73"/>
              <p:cNvSpPr txBox="1"/>
              <p:nvPr/>
            </p:nvSpPr>
            <p:spPr>
              <a:xfrm>
                <a:off x="4328932" y="1809448"/>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2</a:t>
                </a:r>
              </a:p>
            </p:txBody>
          </p:sp>
        </p:grpSp>
        <p:grpSp>
          <p:nvGrpSpPr>
            <p:cNvPr id="75" name="组合 74"/>
            <p:cNvGrpSpPr/>
            <p:nvPr/>
          </p:nvGrpSpPr>
          <p:grpSpPr>
            <a:xfrm>
              <a:off x="6856688" y="3138319"/>
              <a:ext cx="567760" cy="489503"/>
              <a:chOff x="4328932" y="2416140"/>
              <a:chExt cx="425820" cy="367127"/>
            </a:xfrm>
          </p:grpSpPr>
          <p:sp>
            <p:nvSpPr>
              <p:cNvPr id="76" name="直角三角形 75"/>
              <p:cNvSpPr/>
              <p:nvPr/>
            </p:nvSpPr>
            <p:spPr>
              <a:xfrm rot="10800000" flipH="1">
                <a:off x="4359842" y="2471625"/>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7" name="TextBox 76"/>
              <p:cNvSpPr txBox="1"/>
              <p:nvPr/>
            </p:nvSpPr>
            <p:spPr>
              <a:xfrm>
                <a:off x="4328932" y="2416140"/>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3</a:t>
                </a:r>
              </a:p>
            </p:txBody>
          </p:sp>
        </p:grpSp>
        <p:grpSp>
          <p:nvGrpSpPr>
            <p:cNvPr id="78" name="组合 77"/>
            <p:cNvGrpSpPr/>
            <p:nvPr/>
          </p:nvGrpSpPr>
          <p:grpSpPr>
            <a:xfrm>
              <a:off x="6856692" y="3856958"/>
              <a:ext cx="567756" cy="486547"/>
              <a:chOff x="4328935" y="2955119"/>
              <a:chExt cx="425817" cy="364910"/>
            </a:xfrm>
          </p:grpSpPr>
          <p:sp>
            <p:nvSpPr>
              <p:cNvPr id="79" name="直角三角形 78"/>
              <p:cNvSpPr/>
              <p:nvPr/>
            </p:nvSpPr>
            <p:spPr>
              <a:xfrm rot="10800000" flipH="1">
                <a:off x="4359842" y="3008387"/>
                <a:ext cx="394910" cy="311642"/>
              </a:xfrm>
              <a:prstGeom prst="rtTriangl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0" name="TextBox 79"/>
              <p:cNvSpPr txBox="1"/>
              <p:nvPr/>
            </p:nvSpPr>
            <p:spPr>
              <a:xfrm>
                <a:off x="4328935" y="2955119"/>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4</a:t>
                </a:r>
              </a:p>
            </p:txBody>
          </p:sp>
        </p:grpSp>
        <p:grpSp>
          <p:nvGrpSpPr>
            <p:cNvPr id="81" name="组合 80"/>
            <p:cNvGrpSpPr/>
            <p:nvPr/>
          </p:nvGrpSpPr>
          <p:grpSpPr>
            <a:xfrm>
              <a:off x="6856684" y="4689949"/>
              <a:ext cx="567764" cy="497579"/>
              <a:chOff x="4328929" y="3579862"/>
              <a:chExt cx="425823" cy="373184"/>
            </a:xfrm>
          </p:grpSpPr>
          <p:sp>
            <p:nvSpPr>
              <p:cNvPr id="82" name="直角三角形 81"/>
              <p:cNvSpPr/>
              <p:nvPr/>
            </p:nvSpPr>
            <p:spPr>
              <a:xfrm rot="10800000" flipH="1">
                <a:off x="4359842" y="3641404"/>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3" name="TextBox 82"/>
              <p:cNvSpPr txBox="1"/>
              <p:nvPr/>
            </p:nvSpPr>
            <p:spPr>
              <a:xfrm>
                <a:off x="4328929" y="3579862"/>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5</a:t>
                </a:r>
              </a:p>
            </p:txBody>
          </p:sp>
        </p:grpSp>
      </p:grpSp>
      <p:grpSp>
        <p:nvGrpSpPr>
          <p:cNvPr id="101" name="组合 100"/>
          <p:cNvGrpSpPr/>
          <p:nvPr/>
        </p:nvGrpSpPr>
        <p:grpSpPr>
          <a:xfrm>
            <a:off x="2779125" y="2170674"/>
            <a:ext cx="2371995" cy="2248803"/>
            <a:chOff x="2084344" y="1728449"/>
            <a:chExt cx="1778996" cy="1686602"/>
          </a:xfrm>
        </p:grpSpPr>
        <p:sp>
          <p:nvSpPr>
            <p:cNvPr id="7" name="矩形 6"/>
            <p:cNvSpPr/>
            <p:nvPr/>
          </p:nvSpPr>
          <p:spPr>
            <a:xfrm>
              <a:off x="2084344" y="1728449"/>
              <a:ext cx="1778996" cy="1686602"/>
            </a:xfrm>
            <a:prstGeom prst="rect">
              <a:avLst/>
            </a:prstGeom>
            <a:solidFill>
              <a:srgbClr val="FFFFFF">
                <a:alpha val="94000"/>
              </a:srgbClr>
            </a:solidFill>
            <a:ln w="73025" cap="sq" cmpd="sng">
              <a:solidFill>
                <a:srgbClr val="00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84" name="TextBox 83"/>
            <p:cNvSpPr txBox="1"/>
            <p:nvPr/>
          </p:nvSpPr>
          <p:spPr>
            <a:xfrm>
              <a:off x="2364005" y="2082399"/>
              <a:ext cx="1247845" cy="561741"/>
            </a:xfrm>
            <a:prstGeom prst="rect">
              <a:avLst/>
            </a:prstGeom>
            <a:noFill/>
            <a:ln>
              <a:noFill/>
            </a:ln>
          </p:spPr>
          <p:txBody>
            <a:bodyPr wrap="square" rtlCol="0">
              <a:spAutoFit/>
            </a:bodyPr>
            <a:lstStyle/>
            <a:p>
              <a:pPr algn="ctr"/>
              <a:r>
                <a:rPr lang="zh-CN" altLang="en-US" sz="4267" dirty="0">
                  <a:solidFill>
                    <a:schemeClr val="bg1">
                      <a:lumMod val="25000"/>
                    </a:schemeClr>
                  </a:solidFill>
                  <a:latin typeface="思源黑体 CN Bold" pitchFamily="34" charset="-122"/>
                  <a:ea typeface="思源黑体 CN Bold" pitchFamily="34" charset="-122"/>
                </a:rPr>
                <a:t>目录</a:t>
              </a:r>
            </a:p>
          </p:txBody>
        </p:sp>
        <p:sp>
          <p:nvSpPr>
            <p:cNvPr id="86" name="TextBox 85"/>
            <p:cNvSpPr txBox="1"/>
            <p:nvPr/>
          </p:nvSpPr>
          <p:spPr>
            <a:xfrm>
              <a:off x="2287129" y="2600060"/>
              <a:ext cx="1407383" cy="346249"/>
            </a:xfrm>
            <a:prstGeom prst="rect">
              <a:avLst/>
            </a:prstGeom>
            <a:noFill/>
            <a:ln>
              <a:noFill/>
            </a:ln>
          </p:spPr>
          <p:txBody>
            <a:bodyPr wrap="square" rtlCol="0">
              <a:spAutoFit/>
            </a:bodyPr>
            <a:lstStyle/>
            <a:p>
              <a:pPr algn="ctr"/>
              <a:r>
                <a:rPr lang="en-US" altLang="zh-CN" sz="2400" dirty="0">
                  <a:solidFill>
                    <a:schemeClr val="bg1">
                      <a:lumMod val="25000"/>
                    </a:schemeClr>
                  </a:solidFill>
                  <a:latin typeface="Open Sans Extrabold" pitchFamily="34" charset="0"/>
                  <a:ea typeface="Open Sans Extrabold" pitchFamily="34" charset="0"/>
                  <a:cs typeface="Open Sans Extrabold" pitchFamily="34" charset="0"/>
                </a:rPr>
                <a:t>CATALOG</a:t>
              </a:r>
              <a:endParaRPr lang="zh-CN" altLang="en-US" sz="2400" dirty="0">
                <a:solidFill>
                  <a:schemeClr val="bg1">
                    <a:lumMod val="25000"/>
                  </a:schemeClr>
                </a:solidFill>
                <a:latin typeface="Open Sans Extrabold" pitchFamily="34" charset="0"/>
                <a:ea typeface="思源黑体 CN Regular" pitchFamily="34" charset="-122"/>
                <a:cs typeface="Open Sans Extrabold" pitchFamily="34" charset="0"/>
              </a:endParaRPr>
            </a:p>
          </p:txBody>
        </p:sp>
      </p:grpSp>
      <p:cxnSp>
        <p:nvCxnSpPr>
          <p:cNvPr id="93" name="直接连接符 92"/>
          <p:cNvCxnSpPr/>
          <p:nvPr/>
        </p:nvCxnSpPr>
        <p:spPr>
          <a:xfrm flipH="1">
            <a:off x="3404233" y="4419477"/>
            <a:ext cx="1795727" cy="1100232"/>
          </a:xfrm>
          <a:prstGeom prst="line">
            <a:avLst/>
          </a:prstGeom>
          <a:ln w="12700">
            <a:solidFill>
              <a:srgbClr val="00FF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61528" y="1028734"/>
            <a:ext cx="1795727" cy="1100232"/>
          </a:xfrm>
          <a:prstGeom prst="line">
            <a:avLst/>
          </a:prstGeom>
          <a:ln w="12700">
            <a:solidFill>
              <a:srgbClr val="00FF00"/>
            </a:solidFill>
            <a:headEnd type="oval"/>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grpSp>
        <p:nvGrpSpPr>
          <p:cNvPr id="85" name="组合 84"/>
          <p:cNvGrpSpPr/>
          <p:nvPr/>
        </p:nvGrpSpPr>
        <p:grpSpPr>
          <a:xfrm>
            <a:off x="-32020" y="-47491"/>
            <a:ext cx="2971310" cy="6905491"/>
            <a:chOff x="-32021" y="-6547"/>
            <a:chExt cx="3039763" cy="7041522"/>
          </a:xfrm>
        </p:grpSpPr>
        <p:pic>
          <p:nvPicPr>
            <p:cNvPr id="88" name="圖片 24"/>
            <p:cNvPicPr>
              <a:picLocks noChangeAspect="1"/>
            </p:cNvPicPr>
            <p:nvPr/>
          </p:nvPicPr>
          <p:blipFill rotWithShape="1">
            <a:blip r:embed="rId4" cstate="print">
              <a:extLst>
                <a:ext uri="{28A0092B-C50C-407E-A947-70E740481C1C}">
                  <a14:useLocalDpi xmlns:a14="http://schemas.microsoft.com/office/drawing/2010/main" val="0"/>
                </a:ext>
              </a:extLst>
            </a:blip>
            <a:srcRect l="4600" r="6529"/>
            <a:stretch/>
          </p:blipFill>
          <p:spPr>
            <a:xfrm>
              <a:off x="-16255" y="5243342"/>
              <a:ext cx="3023997" cy="1791633"/>
            </a:xfrm>
            <a:prstGeom prst="rect">
              <a:avLst/>
            </a:prstGeom>
          </p:spPr>
        </p:pic>
        <p:pic>
          <p:nvPicPr>
            <p:cNvPr id="98" name="圖片 32"/>
            <p:cNvPicPr>
              <a:picLocks noChangeAspect="1"/>
            </p:cNvPicPr>
            <p:nvPr/>
          </p:nvPicPr>
          <p:blipFill rotWithShape="1">
            <a:blip r:embed="rId5" cstate="print">
              <a:extLst>
                <a:ext uri="{28A0092B-C50C-407E-A947-70E740481C1C}">
                  <a14:useLocalDpi xmlns:a14="http://schemas.microsoft.com/office/drawing/2010/main" val="0"/>
                </a:ext>
              </a:extLst>
            </a:blip>
            <a:srcRect t="5975" b="1"/>
            <a:stretch/>
          </p:blipFill>
          <p:spPr>
            <a:xfrm>
              <a:off x="-15281" y="3595720"/>
              <a:ext cx="3017920" cy="1686688"/>
            </a:xfrm>
            <a:prstGeom prst="rect">
              <a:avLst/>
            </a:prstGeom>
          </p:spPr>
        </p:pic>
        <p:pic>
          <p:nvPicPr>
            <p:cNvPr id="92" name="圖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00" y="1859615"/>
              <a:ext cx="3013958" cy="1757138"/>
            </a:xfrm>
            <a:prstGeom prst="rect">
              <a:avLst/>
            </a:prstGeom>
          </p:spPr>
        </p:pic>
        <p:pic>
          <p:nvPicPr>
            <p:cNvPr id="94" name="圖片 30"/>
            <p:cNvPicPr>
              <a:picLocks noChangeAspect="1"/>
            </p:cNvPicPr>
            <p:nvPr/>
          </p:nvPicPr>
          <p:blipFill rotWithShape="1">
            <a:blip r:embed="rId7" cstate="print">
              <a:extLst>
                <a:ext uri="{28A0092B-C50C-407E-A947-70E740481C1C}">
                  <a14:useLocalDpi xmlns:a14="http://schemas.microsoft.com/office/drawing/2010/main" val="0"/>
                </a:ext>
              </a:extLst>
            </a:blip>
            <a:srcRect b="4930"/>
            <a:stretch/>
          </p:blipFill>
          <p:spPr>
            <a:xfrm>
              <a:off x="-32021" y="-6547"/>
              <a:ext cx="3030625" cy="1867809"/>
            </a:xfrm>
            <a:prstGeom prst="rect">
              <a:avLst/>
            </a:prstGeom>
          </p:spPr>
        </p:pic>
      </p:grpSp>
      <p:sp>
        <p:nvSpPr>
          <p:cNvPr id="103" name="矩形 102"/>
          <p:cNvSpPr/>
          <p:nvPr/>
        </p:nvSpPr>
        <p:spPr>
          <a:xfrm>
            <a:off x="-64363" y="-47491"/>
            <a:ext cx="2998063" cy="6919039"/>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84</a:t>
            </a:fld>
            <a:endParaRPr lang="zh-CN" altLang="en-US">
              <a:solidFill>
                <a:srgbClr val="EFEFEF">
                  <a:tint val="75000"/>
                </a:srgbClr>
              </a:solidFill>
            </a:endParaRPr>
          </a:p>
        </p:txBody>
      </p:sp>
    </p:spTree>
    <p:extLst>
      <p:ext uri="{BB962C8B-B14F-4D97-AF65-F5344CB8AC3E}">
        <p14:creationId xmlns:p14="http://schemas.microsoft.com/office/powerpoint/2010/main" val="3512477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开源与项目实战</a:t>
            </a:r>
            <a:r>
              <a:rPr lang="en-US" altLang="zh-CN" dirty="0" smtClean="0"/>
              <a:t>-</a:t>
            </a:r>
            <a:r>
              <a:rPr lang="zh-CN" altLang="en-US" dirty="0" smtClean="0"/>
              <a:t>开源</a:t>
            </a:r>
            <a:r>
              <a:rPr lang="en-US" altLang="zh-CN" dirty="0" smtClean="0"/>
              <a:t>-JDK</a:t>
            </a:r>
            <a:r>
              <a:rPr lang="zh-CN" altLang="en-US" dirty="0" smtClean="0"/>
              <a:t>与设计模式</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85</a:t>
            </a:fld>
            <a:endParaRPr lang="zh-CN" altLang="en-US"/>
          </a:p>
        </p:txBody>
      </p:sp>
      <p:sp>
        <p:nvSpPr>
          <p:cNvPr id="29" name="Rectangle 3"/>
          <p:cNvSpPr txBox="1">
            <a:spLocks noChangeArrowheads="1"/>
          </p:cNvSpPr>
          <p:nvPr/>
        </p:nvSpPr>
        <p:spPr>
          <a:xfrm>
            <a:off x="937791" y="1067862"/>
            <a:ext cx="8634417" cy="42166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IO</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装饰</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器模式</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937791" y="1616530"/>
            <a:ext cx="4495800" cy="4579483"/>
          </a:xfrm>
          <a:prstGeom prst="rect">
            <a:avLst/>
          </a:prstGeom>
        </p:spPr>
      </p:pic>
      <p:pic>
        <p:nvPicPr>
          <p:cNvPr id="6" name="图片 5"/>
          <p:cNvPicPr>
            <a:picLocks noChangeAspect="1"/>
          </p:cNvPicPr>
          <p:nvPr/>
        </p:nvPicPr>
        <p:blipFill>
          <a:blip r:embed="rId4"/>
          <a:stretch>
            <a:fillRect/>
          </a:stretch>
        </p:blipFill>
        <p:spPr>
          <a:xfrm>
            <a:off x="6181272" y="1616530"/>
            <a:ext cx="3810000" cy="1905000"/>
          </a:xfrm>
          <a:prstGeom prst="rect">
            <a:avLst/>
          </a:prstGeom>
        </p:spPr>
      </p:pic>
    </p:spTree>
    <p:extLst>
      <p:ext uri="{BB962C8B-B14F-4D97-AF65-F5344CB8AC3E}">
        <p14:creationId xmlns:p14="http://schemas.microsoft.com/office/powerpoint/2010/main" val="13174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开源与项目实战</a:t>
            </a:r>
            <a:r>
              <a:rPr lang="en-US" altLang="zh-CN" dirty="0"/>
              <a:t>-</a:t>
            </a:r>
            <a:r>
              <a:rPr lang="zh-CN" altLang="en-US" dirty="0"/>
              <a:t>开源</a:t>
            </a:r>
            <a:r>
              <a:rPr lang="en-US" altLang="zh-CN" dirty="0"/>
              <a:t>-JDK</a:t>
            </a:r>
            <a:r>
              <a:rPr lang="zh-CN" altLang="en-US" dirty="0"/>
              <a:t>与设计模式</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86</a:t>
            </a:fld>
            <a:endParaRPr lang="zh-CN" altLang="en-US"/>
          </a:p>
        </p:txBody>
      </p:sp>
      <p:sp>
        <p:nvSpPr>
          <p:cNvPr id="29" name="Rectangle 3"/>
          <p:cNvSpPr txBox="1">
            <a:spLocks noChangeArrowheads="1"/>
          </p:cNvSpPr>
          <p:nvPr/>
        </p:nvSpPr>
        <p:spPr>
          <a:xfrm>
            <a:off x="838196" y="1068126"/>
            <a:ext cx="8634417" cy="47065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Calendar</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类：建造者，工厂模式，</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121683" y="1564180"/>
            <a:ext cx="4690834" cy="4637313"/>
          </a:xfrm>
          <a:prstGeom prst="rect">
            <a:avLst/>
          </a:prstGeom>
        </p:spPr>
      </p:pic>
      <p:pic>
        <p:nvPicPr>
          <p:cNvPr id="6" name="图片 5"/>
          <p:cNvPicPr>
            <a:picLocks noChangeAspect="1"/>
          </p:cNvPicPr>
          <p:nvPr/>
        </p:nvPicPr>
        <p:blipFill>
          <a:blip r:embed="rId4"/>
          <a:stretch>
            <a:fillRect/>
          </a:stretch>
        </p:blipFill>
        <p:spPr>
          <a:xfrm>
            <a:off x="6096004" y="1583874"/>
            <a:ext cx="5535348" cy="4617619"/>
          </a:xfrm>
          <a:prstGeom prst="rect">
            <a:avLst/>
          </a:prstGeom>
        </p:spPr>
      </p:pic>
    </p:spTree>
    <p:extLst>
      <p:ext uri="{BB962C8B-B14F-4D97-AF65-F5344CB8AC3E}">
        <p14:creationId xmlns:p14="http://schemas.microsoft.com/office/powerpoint/2010/main" val="41311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开源与项目实战</a:t>
            </a:r>
            <a:r>
              <a:rPr lang="en-US" altLang="zh-CN" dirty="0"/>
              <a:t>-</a:t>
            </a:r>
            <a:r>
              <a:rPr lang="zh-CN" altLang="en-US" dirty="0"/>
              <a:t>开源</a:t>
            </a:r>
            <a:r>
              <a:rPr lang="en-US" altLang="zh-CN" dirty="0"/>
              <a:t>-JDK</a:t>
            </a:r>
            <a:r>
              <a:rPr lang="zh-CN" altLang="en-US" dirty="0"/>
              <a:t>与设计模式</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87</a:t>
            </a:fld>
            <a:endParaRPr lang="zh-CN" altLang="en-US"/>
          </a:p>
        </p:txBody>
      </p:sp>
      <p:sp>
        <p:nvSpPr>
          <p:cNvPr id="29" name="Rectangle 3"/>
          <p:cNvSpPr txBox="1">
            <a:spLocks noChangeArrowheads="1"/>
          </p:cNvSpPr>
          <p:nvPr/>
        </p:nvSpPr>
        <p:spPr>
          <a:xfrm>
            <a:off x="838196" y="951557"/>
            <a:ext cx="9131304" cy="42166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rPr>
              <a:t>Collection</a:t>
            </a:r>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类：装饰器，适配器，如下图代码，为何被看做是装饰器模式呢</a:t>
            </a:r>
            <a:r>
              <a:rPr lang="zh-CN" altLang="en-US" sz="1600" dirty="0" smtClean="0"/>
              <a:t>？</a:t>
            </a:r>
            <a:endParaRPr lang="en-US" altLang="zh-CN" sz="1600" dirty="0" smtClean="0"/>
          </a:p>
        </p:txBody>
      </p:sp>
      <p:pic>
        <p:nvPicPr>
          <p:cNvPr id="3" name="图片 2"/>
          <p:cNvPicPr>
            <a:picLocks noChangeAspect="1"/>
          </p:cNvPicPr>
          <p:nvPr/>
        </p:nvPicPr>
        <p:blipFill>
          <a:blip r:embed="rId3"/>
          <a:stretch>
            <a:fillRect/>
          </a:stretch>
        </p:blipFill>
        <p:spPr>
          <a:xfrm>
            <a:off x="1648842" y="1567544"/>
            <a:ext cx="7717973" cy="4800599"/>
          </a:xfrm>
          <a:prstGeom prst="rect">
            <a:avLst/>
          </a:prstGeom>
        </p:spPr>
      </p:pic>
    </p:spTree>
    <p:extLst>
      <p:ext uri="{BB962C8B-B14F-4D97-AF65-F5344CB8AC3E}">
        <p14:creationId xmlns:p14="http://schemas.microsoft.com/office/powerpoint/2010/main" val="72683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你知道的</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JDK</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中还有那些设计模式？</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002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开源与项目实战</a:t>
            </a:r>
            <a:r>
              <a:rPr lang="en-US" altLang="zh-CN" dirty="0"/>
              <a:t>-</a:t>
            </a:r>
            <a:r>
              <a:rPr lang="zh-CN" altLang="en-US" dirty="0"/>
              <a:t>开源</a:t>
            </a:r>
            <a:r>
              <a:rPr lang="en-US" altLang="zh-CN" dirty="0" smtClean="0"/>
              <a:t>-Spring</a:t>
            </a:r>
            <a:r>
              <a:rPr lang="zh-CN" altLang="en-US" dirty="0" smtClean="0"/>
              <a:t>与</a:t>
            </a:r>
            <a:r>
              <a:rPr lang="zh-CN" altLang="en-US" dirty="0"/>
              <a:t>设计模式</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89</a:t>
            </a:fld>
            <a:endParaRPr lang="zh-CN" altLang="en-US"/>
          </a:p>
        </p:txBody>
      </p:sp>
      <p:sp>
        <p:nvSpPr>
          <p:cNvPr id="29" name="Rectangle 3"/>
          <p:cNvSpPr txBox="1">
            <a:spLocks noChangeArrowheads="1"/>
          </p:cNvSpPr>
          <p:nvPr/>
        </p:nvSpPr>
        <p:spPr>
          <a:xfrm>
            <a:off x="838196" y="993475"/>
            <a:ext cx="8634417" cy="5297788"/>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适配器模式：</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HandlerAdapter</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组合模式：</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Cache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策略</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模式：</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AOP</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责任链：</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Interceptor</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工厂</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模式：</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Context</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BeanFactory</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装饰器</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模式：</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TransactionAwareCacheDecorator</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单</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例：</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Bean</a:t>
            </a: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模板：</a:t>
            </a:r>
            <a:r>
              <a:rPr lang="en-US" altLang="zh-CN" dirty="0" err="1" smtClean="0">
                <a:solidFill>
                  <a:schemeClr val="tx1">
                    <a:lumMod val="95000"/>
                    <a:lumOff val="5000"/>
                  </a:schemeClr>
                </a:solidFill>
                <a:latin typeface="微软雅黑" panose="020B0503020204020204" pitchFamily="34" charset="-122"/>
                <a:ea typeface="微软雅黑" panose="020B0503020204020204" pitchFamily="34" charset="-122"/>
              </a:rPr>
              <a:t>JdbcTemplate</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代理模式：</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AOP</a:t>
            </a:r>
          </a:p>
          <a:p>
            <a:endParaRPr lang="en-US" altLang="zh-CN" sz="2600" dirty="0" smtClean="0"/>
          </a:p>
        </p:txBody>
      </p:sp>
    </p:spTree>
    <p:extLst>
      <p:ext uri="{BB962C8B-B14F-4D97-AF65-F5344CB8AC3E}">
        <p14:creationId xmlns:p14="http://schemas.microsoft.com/office/powerpoint/2010/main" val="121521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Effect transition="in" filter="fade">
                                      <p:cBhvr>
                                        <p:cTn id="27" dur="500"/>
                                        <p:tgtEl>
                                          <p:spTgt spid="2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6" end="6"/>
                                            </p:txEl>
                                          </p:spTgt>
                                        </p:tgtEl>
                                        <p:attrNameLst>
                                          <p:attrName>style.visibility</p:attrName>
                                        </p:attrNameLst>
                                      </p:cBhvr>
                                      <p:to>
                                        <p:strVal val="visible"/>
                                      </p:to>
                                    </p:set>
                                    <p:animEffect transition="in" filter="fade">
                                      <p:cBhvr>
                                        <p:cTn id="32" dur="500"/>
                                        <p:tgtEl>
                                          <p:spTgt spid="2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xEl>
                                              <p:pRg st="7" end="7"/>
                                            </p:txEl>
                                          </p:spTgt>
                                        </p:tgtEl>
                                        <p:attrNameLst>
                                          <p:attrName>style.visibility</p:attrName>
                                        </p:attrNameLst>
                                      </p:cBhvr>
                                      <p:to>
                                        <p:strVal val="visible"/>
                                      </p:to>
                                    </p:set>
                                    <p:animEffect transition="in" filter="fade">
                                      <p:cBhvr>
                                        <p:cTn id="37" dur="500"/>
                                        <p:tgtEl>
                                          <p:spTgt spid="2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xEl>
                                              <p:pRg st="8" end="8"/>
                                            </p:txEl>
                                          </p:spTgt>
                                        </p:tgtEl>
                                        <p:attrNameLst>
                                          <p:attrName>style.visibility</p:attrName>
                                        </p:attrNameLst>
                                      </p:cBhvr>
                                      <p:to>
                                        <p:strVal val="visible"/>
                                      </p:to>
                                    </p:set>
                                    <p:animEffect transition="in" filter="fade">
                                      <p:cBhvr>
                                        <p:cTn id="42"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smtClean="0">
                <a:solidFill>
                  <a:schemeClr val="bg1">
                    <a:lumMod val="25000"/>
                  </a:schemeClr>
                </a:solidFill>
                <a:latin typeface="微软雅黑"/>
              </a:rPr>
              <a:t>开篇导读</a:t>
            </a:r>
            <a:r>
              <a:rPr lang="en-US" altLang="zh-CN" dirty="0" smtClean="0">
                <a:solidFill>
                  <a:schemeClr val="bg1">
                    <a:lumMod val="25000"/>
                  </a:schemeClr>
                </a:solidFill>
                <a:latin typeface="微软雅黑"/>
              </a:rPr>
              <a:t>-</a:t>
            </a:r>
            <a:r>
              <a:rPr lang="zh-CN" altLang="en-US" dirty="0" smtClean="0">
                <a:solidFill>
                  <a:schemeClr val="bg1">
                    <a:lumMod val="25000"/>
                  </a:schemeClr>
                </a:solidFill>
                <a:latin typeface="微软雅黑"/>
              </a:rPr>
              <a:t>设计模式的重要性</a:t>
            </a:r>
            <a:endParaRPr lang="zh-CN" altLang="en-US" dirty="0"/>
          </a:p>
        </p:txBody>
      </p:sp>
      <p:sp>
        <p:nvSpPr>
          <p:cNvPr id="3" name="灯片编号占位符 2"/>
          <p:cNvSpPr>
            <a:spLocks noGrp="1"/>
          </p:cNvSpPr>
          <p:nvPr>
            <p:ph type="sldNum" sz="quarter" idx="12"/>
          </p:nvPr>
        </p:nvSpPr>
        <p:spPr/>
        <p:txBody>
          <a:bodyPr/>
          <a:lstStyle/>
          <a:p>
            <a:fld id="{2690A93D-9572-4883-973B-ECAF431D4803}" type="slidenum">
              <a:rPr lang="zh-CN" altLang="en-US" smtClean="0"/>
              <a:t>9</a:t>
            </a:fld>
            <a:endParaRPr lang="zh-CN" altLang="en-US"/>
          </a:p>
        </p:txBody>
      </p:sp>
      <p:grpSp>
        <p:nvGrpSpPr>
          <p:cNvPr id="5" name="组合 4"/>
          <p:cNvGrpSpPr/>
          <p:nvPr/>
        </p:nvGrpSpPr>
        <p:grpSpPr>
          <a:xfrm>
            <a:off x="5511482" y="1743882"/>
            <a:ext cx="5813754" cy="3433246"/>
            <a:chOff x="2207172" y="1375570"/>
            <a:chExt cx="7874877" cy="4260549"/>
          </a:xfrm>
        </p:grpSpPr>
        <p:sp>
          <p:nvSpPr>
            <p:cNvPr id="6" name="椭圆 5"/>
            <p:cNvSpPr/>
            <p:nvPr/>
          </p:nvSpPr>
          <p:spPr>
            <a:xfrm>
              <a:off x="5277506" y="3042745"/>
              <a:ext cx="1734207" cy="1277007"/>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FF0000"/>
                  </a:solidFill>
                  <a:latin typeface="微软雅黑" panose="020B0503020204020204" pitchFamily="34" charset="-122"/>
                  <a:ea typeface="微软雅黑" panose="020B0503020204020204" pitchFamily="34" charset="-122"/>
                </a:rPr>
                <a:t>设计</a:t>
              </a:r>
              <a:r>
                <a:rPr lang="zh-CN" altLang="en-US" sz="2400" dirty="0">
                  <a:solidFill>
                    <a:srgbClr val="FF0000"/>
                  </a:solidFill>
                  <a:latin typeface="微软雅黑" panose="020B0503020204020204" pitchFamily="34" charset="-122"/>
                  <a:ea typeface="微软雅黑" panose="020B0503020204020204" pitchFamily="34" charset="-122"/>
                </a:rPr>
                <a:t>模式</a:t>
              </a:r>
            </a:p>
          </p:txBody>
        </p:sp>
        <p:sp>
          <p:nvSpPr>
            <p:cNvPr id="7" name="圆角矩形 6"/>
            <p:cNvSpPr/>
            <p:nvPr/>
          </p:nvSpPr>
          <p:spPr>
            <a:xfrm>
              <a:off x="2207172" y="2790497"/>
              <a:ext cx="1718441" cy="93016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面试</a:t>
              </a:r>
            </a:p>
          </p:txBody>
        </p:sp>
        <p:sp>
          <p:nvSpPr>
            <p:cNvPr id="8" name="圆角矩形 7"/>
            <p:cNvSpPr/>
            <p:nvPr/>
          </p:nvSpPr>
          <p:spPr>
            <a:xfrm>
              <a:off x="5044966" y="1375570"/>
              <a:ext cx="2459420" cy="9301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被吐槽</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326525" y="4705953"/>
              <a:ext cx="1718441" cy="9301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源码</a:t>
              </a:r>
            </a:p>
          </p:txBody>
        </p:sp>
        <p:sp>
          <p:nvSpPr>
            <p:cNvPr id="12" name="圆角矩形 11"/>
            <p:cNvSpPr/>
            <p:nvPr/>
          </p:nvSpPr>
          <p:spPr>
            <a:xfrm>
              <a:off x="7011714" y="4705953"/>
              <a:ext cx="2211114" cy="93016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职业生涯</a:t>
              </a:r>
            </a:p>
          </p:txBody>
        </p:sp>
        <p:sp>
          <p:nvSpPr>
            <p:cNvPr id="13" name="圆角矩形 12"/>
            <p:cNvSpPr/>
            <p:nvPr/>
          </p:nvSpPr>
          <p:spPr>
            <a:xfrm>
              <a:off x="7943845" y="2751083"/>
              <a:ext cx="2138204" cy="93016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lumMod val="95000"/>
                      <a:lumOff val="5000"/>
                    </a:schemeClr>
                  </a:solidFill>
                  <a:latin typeface="微软雅黑" panose="020B0503020204020204" pitchFamily="34" charset="-122"/>
                  <a:ea typeface="微软雅黑" panose="020B0503020204020204" pitchFamily="34" charset="-122"/>
                </a:rPr>
                <a:t>复杂设计</a:t>
              </a:r>
              <a:endPar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3"/>
          <a:stretch>
            <a:fillRect/>
          </a:stretch>
        </p:blipFill>
        <p:spPr>
          <a:xfrm>
            <a:off x="350399" y="2407993"/>
            <a:ext cx="4724400" cy="2105025"/>
          </a:xfrm>
          <a:prstGeom prst="rect">
            <a:avLst/>
          </a:prstGeom>
        </p:spPr>
      </p:pic>
    </p:spTree>
    <p:extLst>
      <p:ext uri="{BB962C8B-B14F-4D97-AF65-F5344CB8AC3E}">
        <p14:creationId xmlns:p14="http://schemas.microsoft.com/office/powerpoint/2010/main" val="2417126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txBox="1">
            <a:spLocks/>
          </p:cNvSpPr>
          <p:nvPr/>
        </p:nvSpPr>
        <p:spPr>
          <a:xfrm>
            <a:off x="635000" y="176438"/>
            <a:ext cx="10515600" cy="68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smtClean="0"/>
              <a:t>思考一下</a:t>
            </a:r>
            <a:endParaRPr lang="zh-CN" altLang="en-US" dirty="0"/>
          </a:p>
        </p:txBody>
      </p:sp>
      <p:sp>
        <p:nvSpPr>
          <p:cNvPr id="4" name="Rectangle 3"/>
          <p:cNvSpPr txBox="1">
            <a:spLocks noChangeArrowheads="1"/>
          </p:cNvSpPr>
          <p:nvPr/>
        </p:nvSpPr>
        <p:spPr>
          <a:xfrm>
            <a:off x="635000" y="1287576"/>
            <a:ext cx="9715500" cy="153182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Spring</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中用到了哪些设计原则和思想？</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2758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a:t>开源与项目实战</a:t>
            </a:r>
            <a:r>
              <a:rPr lang="en-US" altLang="zh-CN" dirty="0"/>
              <a:t>-</a:t>
            </a:r>
            <a:r>
              <a:rPr lang="zh-CN" altLang="en-US" dirty="0"/>
              <a:t>开源</a:t>
            </a:r>
            <a:r>
              <a:rPr lang="en-US" altLang="zh-CN" dirty="0" smtClean="0"/>
              <a:t>-</a:t>
            </a:r>
            <a:r>
              <a:rPr lang="en-US" altLang="zh-CN" dirty="0"/>
              <a:t>Mybatis</a:t>
            </a:r>
            <a:r>
              <a:rPr lang="zh-CN" altLang="en-US" dirty="0" smtClean="0"/>
              <a:t>与</a:t>
            </a:r>
            <a:r>
              <a:rPr lang="zh-CN" altLang="en-US" dirty="0"/>
              <a:t>设计模式</a:t>
            </a:r>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91</a:t>
            </a:fld>
            <a:endParaRPr lang="zh-CN" altLang="en-US"/>
          </a:p>
        </p:txBody>
      </p:sp>
      <p:sp>
        <p:nvSpPr>
          <p:cNvPr id="29" name="Rectangle 3"/>
          <p:cNvSpPr txBox="1">
            <a:spLocks noChangeArrowheads="1"/>
          </p:cNvSpPr>
          <p:nvPr/>
        </p:nvSpPr>
        <p:spPr>
          <a:xfrm>
            <a:off x="581020" y="1158575"/>
            <a:ext cx="5146680" cy="4740575"/>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建造</a:t>
            </a:r>
            <a:r>
              <a:rPr lang="zh-CN" altLang="en-US" dirty="0" smtClean="0">
                <a:latin typeface="微软雅黑" panose="020B0503020204020204" pitchFamily="34" charset="-122"/>
                <a:ea typeface="微软雅黑" panose="020B0503020204020204" pitchFamily="34" charset="-122"/>
              </a:rPr>
              <a:t>者模式：</a:t>
            </a:r>
            <a:r>
              <a:rPr lang="en-US" altLang="zh-CN" dirty="0" err="1" smtClean="0">
                <a:latin typeface="微软雅黑" panose="020B0503020204020204" pitchFamily="34" charset="-122"/>
                <a:ea typeface="微软雅黑" panose="020B0503020204020204" pitchFamily="34" charset="-122"/>
              </a:rPr>
              <a:t>SqlSessionFactory</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模板模式：</a:t>
            </a:r>
            <a:r>
              <a:rPr lang="en-US" altLang="zh-CN" dirty="0" err="1" smtClean="0">
                <a:latin typeface="微软雅黑" panose="020B0503020204020204" pitchFamily="34" charset="-122"/>
                <a:ea typeface="微软雅黑" panose="020B0503020204020204" pitchFamily="34" charset="-122"/>
              </a:rPr>
              <a:t>BaseExecutor</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代理</a:t>
            </a:r>
            <a:r>
              <a:rPr lang="zh-CN" altLang="en-US" dirty="0" smtClean="0">
                <a:latin typeface="微软雅黑" panose="020B0503020204020204" pitchFamily="34" charset="-122"/>
                <a:ea typeface="微软雅黑" panose="020B0503020204020204" pitchFamily="34" charset="-122"/>
              </a:rPr>
              <a:t>模式：</a:t>
            </a:r>
            <a:r>
              <a:rPr lang="en-US" altLang="zh-CN" dirty="0">
                <a:latin typeface="微软雅黑" panose="020B0503020204020204" pitchFamily="34" charset="-122"/>
                <a:ea typeface="微软雅黑" panose="020B0503020204020204" pitchFamily="34" charset="-122"/>
              </a:rPr>
              <a:t>Mapper </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解释器模式：</a:t>
            </a:r>
            <a:r>
              <a:rPr lang="en-US" altLang="zh-CN" dirty="0" err="1" smtClean="0">
                <a:latin typeface="微软雅黑" panose="020B0503020204020204" pitchFamily="34" charset="-122"/>
                <a:ea typeface="微软雅黑" panose="020B0503020204020204" pitchFamily="34" charset="-122"/>
              </a:rPr>
              <a:t>SqlNode</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单例模式：</a:t>
            </a:r>
            <a:r>
              <a:rPr lang="en-US" altLang="zh-CN" dirty="0" err="1" smtClean="0">
                <a:latin typeface="微软雅黑" panose="020B0503020204020204" pitchFamily="34" charset="-122"/>
                <a:ea typeface="微软雅黑" panose="020B0503020204020204" pitchFamily="34" charset="-122"/>
              </a:rPr>
              <a:t>ErrorContext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装饰器：</a:t>
            </a:r>
            <a:r>
              <a:rPr lang="en-US" altLang="zh-CN" dirty="0" smtClean="0">
                <a:latin typeface="微软雅黑" panose="020B0503020204020204" pitchFamily="34" charset="-122"/>
                <a:ea typeface="微软雅黑" panose="020B0503020204020204" pitchFamily="34" charset="-122"/>
              </a:rPr>
              <a:t>Cache</a:t>
            </a:r>
          </a:p>
          <a:p>
            <a:r>
              <a:rPr lang="zh-CN" altLang="en-US" dirty="0" smtClean="0">
                <a:latin typeface="微软雅黑" panose="020B0503020204020204" pitchFamily="34" charset="-122"/>
                <a:ea typeface="微软雅黑" panose="020B0503020204020204" pitchFamily="34" charset="-122"/>
              </a:rPr>
              <a:t>适配器：</a:t>
            </a:r>
            <a:r>
              <a:rPr lang="en-US" altLang="zh-CN" dirty="0" smtClean="0">
                <a:latin typeface="微软雅黑" panose="020B0503020204020204" pitchFamily="34" charset="-122"/>
                <a:ea typeface="微软雅黑" panose="020B0503020204020204" pitchFamily="34" charset="-122"/>
              </a:rPr>
              <a:t>Log</a:t>
            </a:r>
          </a:p>
          <a:p>
            <a:endParaRPr lang="en-US" altLang="zh-CN" sz="2600" dirty="0" smtClean="0"/>
          </a:p>
        </p:txBody>
      </p:sp>
      <p:pic>
        <p:nvPicPr>
          <p:cNvPr id="3" name="图片 2"/>
          <p:cNvPicPr>
            <a:picLocks noChangeAspect="1"/>
          </p:cNvPicPr>
          <p:nvPr/>
        </p:nvPicPr>
        <p:blipFill>
          <a:blip r:embed="rId3"/>
          <a:stretch>
            <a:fillRect/>
          </a:stretch>
        </p:blipFill>
        <p:spPr>
          <a:xfrm>
            <a:off x="5854699" y="1488775"/>
            <a:ext cx="5942799" cy="2983670"/>
          </a:xfrm>
          <a:prstGeom prst="rect">
            <a:avLst/>
          </a:prstGeom>
        </p:spPr>
      </p:pic>
    </p:spTree>
    <p:extLst>
      <p:ext uri="{BB962C8B-B14F-4D97-AF65-F5344CB8AC3E}">
        <p14:creationId xmlns:p14="http://schemas.microsoft.com/office/powerpoint/2010/main" val="360491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500"/>
                                        <p:tgtEl>
                                          <p:spTgt spid="2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 calcmode="lin" valueType="num">
                                      <p:cBhvr additive="base">
                                        <p:cTn id="23"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xEl>
                                              <p:pRg st="3" end="3"/>
                                            </p:txEl>
                                          </p:spTgt>
                                        </p:tgtEl>
                                        <p:attrNameLst>
                                          <p:attrName>style.visibility</p:attrName>
                                        </p:attrNameLst>
                                      </p:cBhvr>
                                      <p:to>
                                        <p:strVal val="visible"/>
                                      </p:to>
                                    </p:set>
                                    <p:anim calcmode="lin" valueType="num">
                                      <p:cBhvr additive="base">
                                        <p:cTn id="29"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xEl>
                                              <p:pRg st="4" end="4"/>
                                            </p:txEl>
                                          </p:spTgt>
                                        </p:tgtEl>
                                        <p:attrNameLst>
                                          <p:attrName>style.visibility</p:attrName>
                                        </p:attrNameLst>
                                      </p:cBhvr>
                                      <p:to>
                                        <p:strVal val="visible"/>
                                      </p:to>
                                    </p:set>
                                    <p:anim calcmode="lin" valueType="num">
                                      <p:cBhvr additive="base">
                                        <p:cTn id="35" dur="500" fill="hold"/>
                                        <p:tgtEl>
                                          <p:spTgt spid="2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9">
                                            <p:txEl>
                                              <p:pRg st="5" end="5"/>
                                            </p:txEl>
                                          </p:spTgt>
                                        </p:tgtEl>
                                        <p:attrNameLst>
                                          <p:attrName>style.visibility</p:attrName>
                                        </p:attrNameLst>
                                      </p:cBhvr>
                                      <p:to>
                                        <p:strVal val="visible"/>
                                      </p:to>
                                    </p:set>
                                    <p:animEffect transition="in" filter="fade">
                                      <p:cBhvr>
                                        <p:cTn id="41" dur="1000"/>
                                        <p:tgtEl>
                                          <p:spTgt spid="29">
                                            <p:txEl>
                                              <p:pRg st="5" end="5"/>
                                            </p:txEl>
                                          </p:spTgt>
                                        </p:tgtEl>
                                      </p:cBhvr>
                                    </p:animEffect>
                                    <p:anim calcmode="lin" valueType="num">
                                      <p:cBhvr>
                                        <p:cTn id="42" dur="1000" fill="hold"/>
                                        <p:tgtEl>
                                          <p:spTgt spid="29">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2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9">
                                            <p:txEl>
                                              <p:pRg st="6" end="6"/>
                                            </p:txEl>
                                          </p:spTgt>
                                        </p:tgtEl>
                                        <p:attrNameLst>
                                          <p:attrName>style.visibility</p:attrName>
                                        </p:attrNameLst>
                                      </p:cBhvr>
                                      <p:to>
                                        <p:strVal val="visible"/>
                                      </p:to>
                                    </p:set>
                                    <p:animEffect transition="in" filter="barn(inVertical)">
                                      <p:cBhvr>
                                        <p:cTn id="48" dur="500"/>
                                        <p:tgtEl>
                                          <p:spTgt spid="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6" y="136091"/>
            <a:ext cx="8120067" cy="621147"/>
          </a:xfrm>
        </p:spPr>
        <p:txBody>
          <a:bodyPr>
            <a:normAutofit/>
          </a:bodyPr>
          <a:lstStyle/>
          <a:p>
            <a:r>
              <a:rPr lang="zh-CN" altLang="en-US" dirty="0" smtClean="0"/>
              <a:t>思考一下</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92</a:t>
            </a:fld>
            <a:endParaRPr lang="zh-CN" altLang="en-US"/>
          </a:p>
        </p:txBody>
      </p:sp>
      <p:pic>
        <p:nvPicPr>
          <p:cNvPr id="6" name="图片 5"/>
          <p:cNvPicPr>
            <a:picLocks noChangeAspect="1"/>
          </p:cNvPicPr>
          <p:nvPr/>
        </p:nvPicPr>
        <p:blipFill>
          <a:blip r:embed="rId3"/>
          <a:stretch>
            <a:fillRect/>
          </a:stretch>
        </p:blipFill>
        <p:spPr>
          <a:xfrm>
            <a:off x="2527296" y="1676399"/>
            <a:ext cx="6329363" cy="4338213"/>
          </a:xfrm>
          <a:prstGeom prst="rect">
            <a:avLst/>
          </a:prstGeom>
        </p:spPr>
      </p:pic>
      <p:sp>
        <p:nvSpPr>
          <p:cNvPr id="8" name="Rectangle 3"/>
          <p:cNvSpPr txBox="1">
            <a:spLocks noChangeArrowheads="1"/>
          </p:cNvSpPr>
          <p:nvPr/>
        </p:nvSpPr>
        <p:spPr>
          <a:xfrm>
            <a:off x="838196" y="1033389"/>
            <a:ext cx="5702304" cy="477911"/>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下面单例模式有什么特殊的地方？</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71165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1" y="136091"/>
            <a:ext cx="8120067" cy="621147"/>
          </a:xfrm>
        </p:spPr>
        <p:txBody>
          <a:bodyPr>
            <a:normAutofit/>
          </a:bodyPr>
          <a:lstStyle/>
          <a:p>
            <a:r>
              <a:rPr lang="zh-CN" altLang="en-US" dirty="0"/>
              <a:t>开源与项目实战</a:t>
            </a:r>
            <a:r>
              <a:rPr lang="en-US" altLang="zh-CN" dirty="0" smtClean="0"/>
              <a:t>-</a:t>
            </a:r>
            <a:r>
              <a:rPr lang="zh-CN" altLang="en-US" dirty="0" smtClean="0"/>
              <a:t>项目实战</a:t>
            </a:r>
            <a:r>
              <a:rPr lang="en-US" altLang="zh-CN" dirty="0" smtClean="0"/>
              <a:t>-</a:t>
            </a:r>
            <a:r>
              <a:rPr lang="zh-CN" altLang="en-US" dirty="0" smtClean="0"/>
              <a:t>限流算法</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93</a:t>
            </a:fld>
            <a:endParaRPr lang="zh-CN" altLang="en-US"/>
          </a:p>
        </p:txBody>
      </p:sp>
      <p:pic>
        <p:nvPicPr>
          <p:cNvPr id="3" name="图片 2"/>
          <p:cNvPicPr>
            <a:picLocks noChangeAspect="1"/>
          </p:cNvPicPr>
          <p:nvPr/>
        </p:nvPicPr>
        <p:blipFill>
          <a:blip r:embed="rId4"/>
          <a:stretch>
            <a:fillRect/>
          </a:stretch>
        </p:blipFill>
        <p:spPr>
          <a:xfrm>
            <a:off x="5485983" y="1189307"/>
            <a:ext cx="6020178" cy="5131980"/>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896313627"/>
              </p:ext>
            </p:extLst>
          </p:nvPr>
        </p:nvGraphicFramePr>
        <p:xfrm>
          <a:off x="1599062" y="1367108"/>
          <a:ext cx="1853821" cy="1680025"/>
        </p:xfrm>
        <a:graphic>
          <a:graphicData uri="http://schemas.openxmlformats.org/presentationml/2006/ole">
            <mc:AlternateContent xmlns:mc="http://schemas.openxmlformats.org/markup-compatibility/2006">
              <mc:Choice xmlns:v="urn:schemas-microsoft-com:vml" Requires="v">
                <p:oleObj spid="_x0000_s1194" name="文档" showAsIcon="1" r:id="rId5" imgW="914400" imgH="828720" progId="Word.Document.12">
                  <p:embed/>
                </p:oleObj>
              </mc:Choice>
              <mc:Fallback>
                <p:oleObj name="文档" showAsIcon="1" r:id="rId5" imgW="914400" imgH="828720" progId="Word.Document.12">
                  <p:embed/>
                  <p:pic>
                    <p:nvPicPr>
                      <p:cNvPr id="0" name=""/>
                      <p:cNvPicPr/>
                      <p:nvPr/>
                    </p:nvPicPr>
                    <p:blipFill>
                      <a:blip r:embed="rId6"/>
                      <a:stretch>
                        <a:fillRect/>
                      </a:stretch>
                    </p:blipFill>
                    <p:spPr>
                      <a:xfrm>
                        <a:off x="1599062" y="1367108"/>
                        <a:ext cx="1853821" cy="1680025"/>
                      </a:xfrm>
                      <a:prstGeom prst="rect">
                        <a:avLst/>
                      </a:prstGeom>
                    </p:spPr>
                  </p:pic>
                </p:oleObj>
              </mc:Fallback>
            </mc:AlternateContent>
          </a:graphicData>
        </a:graphic>
      </p:graphicFrame>
    </p:spTree>
    <p:extLst>
      <p:ext uri="{BB962C8B-B14F-4D97-AF65-F5344CB8AC3E}">
        <p14:creationId xmlns:p14="http://schemas.microsoft.com/office/powerpoint/2010/main" val="104590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321" y="136091"/>
            <a:ext cx="8120067" cy="621147"/>
          </a:xfrm>
        </p:spPr>
        <p:txBody>
          <a:bodyPr>
            <a:normAutofit/>
          </a:bodyPr>
          <a:lstStyle/>
          <a:p>
            <a:r>
              <a:rPr lang="zh-CN" altLang="en-US" dirty="0" smtClean="0"/>
              <a:t>推荐</a:t>
            </a:r>
            <a:endParaRPr lang="zh-CN" altLang="en-US" dirty="0"/>
          </a:p>
        </p:txBody>
      </p:sp>
      <p:sp>
        <p:nvSpPr>
          <p:cNvPr id="4" name="灯片编号占位符 3"/>
          <p:cNvSpPr>
            <a:spLocks noGrp="1"/>
          </p:cNvSpPr>
          <p:nvPr>
            <p:ph type="sldNum" sz="quarter" idx="12"/>
          </p:nvPr>
        </p:nvSpPr>
        <p:spPr>
          <a:xfrm>
            <a:off x="9572208" y="6913564"/>
            <a:ext cx="2743200" cy="365125"/>
          </a:xfrm>
        </p:spPr>
        <p:txBody>
          <a:bodyPr/>
          <a:lstStyle/>
          <a:p>
            <a:fld id="{5F811DF0-BCD2-4668-B6D3-9A5A231CFAA8}" type="slidenum">
              <a:rPr lang="zh-CN" altLang="en-US" smtClean="0"/>
              <a:t>94</a:t>
            </a:fld>
            <a:endParaRPr lang="zh-CN" altLang="en-US"/>
          </a:p>
        </p:txBody>
      </p:sp>
      <p:sp>
        <p:nvSpPr>
          <p:cNvPr id="29" name="Rectangle 3"/>
          <p:cNvSpPr txBox="1">
            <a:spLocks noChangeArrowheads="1"/>
          </p:cNvSpPr>
          <p:nvPr/>
        </p:nvSpPr>
        <p:spPr>
          <a:xfrm>
            <a:off x="695321" y="1152225"/>
            <a:ext cx="10816322" cy="4924897"/>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书籍</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重学</a:t>
            </a: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Java</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设计模式</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t>
            </a:r>
          </a:p>
          <a:p>
            <a:pPr lvl="1"/>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一本小小的</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MyBatis</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源码分析</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书</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spring</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源码深度</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解析</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重构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改善既有代码的设计</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设计模式：可复用面向对象软件的</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基础，建议对设计模式有一定理解后再看</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公众号</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Java3y</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，敖丙三太子，</a:t>
            </a:r>
            <a:r>
              <a:rPr lang="en-US" altLang="zh-CN" dirty="0" err="1">
                <a:solidFill>
                  <a:schemeClr val="tx1">
                    <a:lumMod val="95000"/>
                    <a:lumOff val="5000"/>
                  </a:schemeClr>
                </a:solidFill>
                <a:latin typeface="微软雅黑" panose="020B0503020204020204" pitchFamily="34" charset="-122"/>
                <a:ea typeface="微软雅黑" panose="020B0503020204020204" pitchFamily="34" charset="-122"/>
              </a:rPr>
              <a:t>bugstack</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虫洞栈，芋道</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源码</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视频</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lvl="1"/>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B</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站，小马哥，黑骏马等白嫖视频</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marL="457200" lvl="1" indent="0">
              <a:buNone/>
            </a:pP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641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99"/>
          <p:cNvSpPr/>
          <p:nvPr/>
        </p:nvSpPr>
        <p:spPr>
          <a:xfrm>
            <a:off x="3581080" y="-123394"/>
            <a:ext cx="384043" cy="6994942"/>
          </a:xfrm>
          <a:prstGeom prst="rect">
            <a:avLst/>
          </a:prstGeom>
          <a:solidFill>
            <a:srgbClr val="00FF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nvGrpSpPr>
          <p:cNvPr id="66" name="组合 65"/>
          <p:cNvGrpSpPr/>
          <p:nvPr/>
        </p:nvGrpSpPr>
        <p:grpSpPr>
          <a:xfrm>
            <a:off x="6288022" y="1573117"/>
            <a:ext cx="81325" cy="3784130"/>
            <a:chOff x="6476530" y="2160017"/>
            <a:chExt cx="30497" cy="10081120"/>
          </a:xfrm>
          <a:solidFill>
            <a:schemeClr val="bg1">
              <a:lumMod val="75000"/>
            </a:schemeClr>
          </a:solidFill>
        </p:grpSpPr>
        <p:cxnSp>
          <p:nvCxnSpPr>
            <p:cNvPr id="67" name="直接连接符 66"/>
            <p:cNvCxnSpPr/>
            <p:nvPr/>
          </p:nvCxnSpPr>
          <p:spPr>
            <a:xfrm>
              <a:off x="6491778" y="2160017"/>
              <a:ext cx="0" cy="10081120"/>
            </a:xfrm>
            <a:prstGeom prst="line">
              <a:avLst/>
            </a:prstGeom>
            <a:grp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476530" y="5737556"/>
              <a:ext cx="30497" cy="3335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grpSp>
      <p:grpSp>
        <p:nvGrpSpPr>
          <p:cNvPr id="4" name="组合 3"/>
          <p:cNvGrpSpPr/>
          <p:nvPr/>
        </p:nvGrpSpPr>
        <p:grpSpPr>
          <a:xfrm>
            <a:off x="6840431" y="1371111"/>
            <a:ext cx="3664388" cy="4210826"/>
            <a:chOff x="6840431" y="1507591"/>
            <a:chExt cx="2977580" cy="3679941"/>
          </a:xfrm>
        </p:grpSpPr>
        <p:grpSp>
          <p:nvGrpSpPr>
            <p:cNvPr id="49" name="组合 48"/>
            <p:cNvGrpSpPr/>
            <p:nvPr/>
          </p:nvGrpSpPr>
          <p:grpSpPr>
            <a:xfrm>
              <a:off x="6892750" y="1580120"/>
              <a:ext cx="2925261" cy="415523"/>
              <a:chOff x="4355976" y="1247489"/>
              <a:chExt cx="2193946" cy="311642"/>
            </a:xfrm>
          </p:grpSpPr>
          <p:sp>
            <p:nvSpPr>
              <p:cNvPr id="50" name="矩形 49"/>
              <p:cNvSpPr/>
              <p:nvPr/>
            </p:nvSpPr>
            <p:spPr>
              <a:xfrm>
                <a:off x="4355976" y="1247489"/>
                <a:ext cx="2193946"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1" name="TextBox 50"/>
              <p:cNvSpPr txBox="1"/>
              <p:nvPr/>
            </p:nvSpPr>
            <p:spPr>
              <a:xfrm>
                <a:off x="4943282" y="1274858"/>
                <a:ext cx="1440161" cy="262249"/>
              </a:xfrm>
              <a:prstGeom prst="rect">
                <a:avLst/>
              </a:prstGeom>
              <a:noFill/>
            </p:spPr>
            <p:txBody>
              <a:bodyPr wrap="square" rtlCol="0">
                <a:spAutoFit/>
              </a:bodyPr>
              <a:lstStyle/>
              <a:p>
                <a:r>
                  <a:rPr lang="zh-CN" altLang="en-US" sz="2000" b="1" dirty="0">
                    <a:solidFill>
                      <a:schemeClr val="bg1">
                        <a:lumMod val="25000"/>
                      </a:schemeClr>
                    </a:solidFill>
                    <a:latin typeface="微软雅黑"/>
                  </a:rPr>
                  <a:t>开篇导读</a:t>
                </a:r>
              </a:p>
            </p:txBody>
          </p:sp>
        </p:grpSp>
        <p:grpSp>
          <p:nvGrpSpPr>
            <p:cNvPr id="52" name="组合 51"/>
            <p:cNvGrpSpPr/>
            <p:nvPr/>
          </p:nvGrpSpPr>
          <p:grpSpPr>
            <a:xfrm>
              <a:off x="6892749" y="2397156"/>
              <a:ext cx="2925260" cy="415523"/>
              <a:chOff x="4355975" y="1860266"/>
              <a:chExt cx="2193945" cy="311642"/>
            </a:xfrm>
          </p:grpSpPr>
          <p:sp>
            <p:nvSpPr>
              <p:cNvPr id="53" name="矩形 52"/>
              <p:cNvSpPr/>
              <p:nvPr/>
            </p:nvSpPr>
            <p:spPr>
              <a:xfrm>
                <a:off x="4355975" y="1860266"/>
                <a:ext cx="2193945" cy="31164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4" name="TextBox 53"/>
              <p:cNvSpPr txBox="1"/>
              <p:nvPr/>
            </p:nvSpPr>
            <p:spPr>
              <a:xfrm>
                <a:off x="4934964" y="1863469"/>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设计</a:t>
                </a:r>
                <a:r>
                  <a:rPr lang="zh-CN" altLang="en-US" dirty="0" smtClean="0"/>
                  <a:t>模式与思想</a:t>
                </a:r>
                <a:endParaRPr lang="zh-CN" altLang="en-US" dirty="0"/>
              </a:p>
            </p:txBody>
          </p:sp>
        </p:grpSp>
        <p:grpSp>
          <p:nvGrpSpPr>
            <p:cNvPr id="55" name="组合 54"/>
            <p:cNvGrpSpPr/>
            <p:nvPr/>
          </p:nvGrpSpPr>
          <p:grpSpPr>
            <a:xfrm>
              <a:off x="6892749" y="3212302"/>
              <a:ext cx="2925260" cy="415523"/>
              <a:chOff x="4355975" y="2471625"/>
              <a:chExt cx="2193945" cy="311642"/>
            </a:xfrm>
          </p:grpSpPr>
          <p:sp>
            <p:nvSpPr>
              <p:cNvPr id="56" name="矩形 55"/>
              <p:cNvSpPr/>
              <p:nvPr/>
            </p:nvSpPr>
            <p:spPr>
              <a:xfrm>
                <a:off x="4355975" y="2471625"/>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57" name="TextBox 56"/>
              <p:cNvSpPr txBox="1"/>
              <p:nvPr/>
            </p:nvSpPr>
            <p:spPr>
              <a:xfrm>
                <a:off x="4965661" y="2485927"/>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smtClean="0"/>
                  <a:t>设计模式与范式</a:t>
                </a:r>
                <a:endParaRPr lang="zh-CN" altLang="en-US" dirty="0"/>
              </a:p>
            </p:txBody>
          </p:sp>
        </p:grpSp>
        <p:grpSp>
          <p:nvGrpSpPr>
            <p:cNvPr id="58" name="组合 57"/>
            <p:cNvGrpSpPr/>
            <p:nvPr/>
          </p:nvGrpSpPr>
          <p:grpSpPr>
            <a:xfrm>
              <a:off x="6892749" y="3927986"/>
              <a:ext cx="2925260" cy="415523"/>
              <a:chOff x="4355975" y="3008387"/>
              <a:chExt cx="2193945" cy="311642"/>
            </a:xfrm>
          </p:grpSpPr>
          <p:sp>
            <p:nvSpPr>
              <p:cNvPr id="59" name="矩形 58"/>
              <p:cNvSpPr/>
              <p:nvPr/>
            </p:nvSpPr>
            <p:spPr>
              <a:xfrm>
                <a:off x="4355975" y="3008387"/>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0" name="TextBox 59"/>
              <p:cNvSpPr txBox="1"/>
              <p:nvPr/>
            </p:nvSpPr>
            <p:spPr>
              <a:xfrm>
                <a:off x="4951599" y="3033083"/>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zh-CN" altLang="en-US" dirty="0"/>
                  <a:t>开</a:t>
                </a:r>
                <a:r>
                  <a:rPr lang="zh-CN" altLang="en-US" dirty="0" smtClean="0"/>
                  <a:t>源与项目实战</a:t>
                </a:r>
                <a:endParaRPr lang="zh-CN" altLang="en-US" dirty="0"/>
              </a:p>
            </p:txBody>
          </p:sp>
        </p:grpSp>
        <p:grpSp>
          <p:nvGrpSpPr>
            <p:cNvPr id="61" name="组合 60"/>
            <p:cNvGrpSpPr/>
            <p:nvPr/>
          </p:nvGrpSpPr>
          <p:grpSpPr>
            <a:xfrm>
              <a:off x="6892749" y="4772009"/>
              <a:ext cx="2925260" cy="415523"/>
              <a:chOff x="4355975" y="3641404"/>
              <a:chExt cx="2193945" cy="311642"/>
            </a:xfrm>
          </p:grpSpPr>
          <p:sp>
            <p:nvSpPr>
              <p:cNvPr id="62" name="矩形 61"/>
              <p:cNvSpPr/>
              <p:nvPr/>
            </p:nvSpPr>
            <p:spPr>
              <a:xfrm>
                <a:off x="4355975" y="3641404"/>
                <a:ext cx="2193945" cy="311642"/>
              </a:xfrm>
              <a:prstGeom prst="rect">
                <a:avLst/>
              </a:prstGeom>
              <a:noFill/>
              <a:ln w="12700">
                <a:solidFill>
                  <a:schemeClr val="bg1">
                    <a:lumMod val="7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63" name="TextBox 62"/>
              <p:cNvSpPr txBox="1"/>
              <p:nvPr/>
            </p:nvSpPr>
            <p:spPr>
              <a:xfrm>
                <a:off x="4959916" y="3666100"/>
                <a:ext cx="1440161" cy="262249"/>
              </a:xfrm>
              <a:prstGeom prst="rect">
                <a:avLst/>
              </a:prstGeom>
              <a:noFill/>
            </p:spPr>
            <p:txBody>
              <a:bodyPr wrap="square" rtlCol="0">
                <a:spAutoFit/>
              </a:bodyPr>
              <a:lstStyle>
                <a:defPPr>
                  <a:defRPr lang="zh-CN"/>
                </a:defPPr>
                <a:lvl1pPr>
                  <a:defRPr sz="2000" b="1">
                    <a:solidFill>
                      <a:schemeClr val="bg1">
                        <a:lumMod val="25000"/>
                      </a:schemeClr>
                    </a:solidFill>
                    <a:latin typeface="微软雅黑"/>
                  </a:defRPr>
                </a:lvl1pPr>
              </a:lstStyle>
              <a:p>
                <a:r>
                  <a:rPr lang="en-US" altLang="zh-CN" dirty="0"/>
                  <a:t>Q&amp;A</a:t>
                </a:r>
                <a:endParaRPr lang="zh-CN" altLang="en-US" dirty="0"/>
              </a:p>
            </p:txBody>
          </p:sp>
        </p:grpSp>
        <p:grpSp>
          <p:nvGrpSpPr>
            <p:cNvPr id="69" name="组合 68"/>
            <p:cNvGrpSpPr/>
            <p:nvPr/>
          </p:nvGrpSpPr>
          <p:grpSpPr>
            <a:xfrm>
              <a:off x="6840431" y="1507591"/>
              <a:ext cx="584019" cy="488049"/>
              <a:chOff x="4316737" y="1193094"/>
              <a:chExt cx="438014" cy="366037"/>
            </a:xfrm>
          </p:grpSpPr>
          <p:sp>
            <p:nvSpPr>
              <p:cNvPr id="70" name="直角三角形 69"/>
              <p:cNvSpPr/>
              <p:nvPr/>
            </p:nvSpPr>
            <p:spPr>
              <a:xfrm rot="10800000" flipH="1">
                <a:off x="4359841" y="1247489"/>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1" name="TextBox 70"/>
              <p:cNvSpPr txBox="1"/>
              <p:nvPr/>
            </p:nvSpPr>
            <p:spPr>
              <a:xfrm>
                <a:off x="4316737" y="1193094"/>
                <a:ext cx="193625" cy="248843"/>
              </a:xfrm>
              <a:prstGeom prst="rect">
                <a:avLst/>
              </a:prstGeom>
              <a:noFill/>
            </p:spPr>
            <p:txBody>
              <a:bodyPr wrap="none" rtlCol="0">
                <a:spAutoFit/>
              </a:bodyPr>
              <a:lstStyle/>
              <a:p>
                <a:r>
                  <a:rPr lang="en-US" altLang="zh-CN" sz="1867" b="1" dirty="0">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rPr>
                  <a:t>1</a:t>
                </a:r>
              </a:p>
            </p:txBody>
          </p:sp>
        </p:grpSp>
        <p:grpSp>
          <p:nvGrpSpPr>
            <p:cNvPr id="72" name="组合 71"/>
            <p:cNvGrpSpPr/>
            <p:nvPr/>
          </p:nvGrpSpPr>
          <p:grpSpPr>
            <a:xfrm>
              <a:off x="6856688" y="2329397"/>
              <a:ext cx="567760" cy="483280"/>
              <a:chOff x="4328932" y="1809448"/>
              <a:chExt cx="425820" cy="362460"/>
            </a:xfrm>
          </p:grpSpPr>
          <p:sp>
            <p:nvSpPr>
              <p:cNvPr id="73" name="直角三角形 72"/>
              <p:cNvSpPr/>
              <p:nvPr/>
            </p:nvSpPr>
            <p:spPr>
              <a:xfrm rot="10800000" flipH="1">
                <a:off x="4359842" y="1860266"/>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4" name="TextBox 73"/>
              <p:cNvSpPr txBox="1"/>
              <p:nvPr/>
            </p:nvSpPr>
            <p:spPr>
              <a:xfrm>
                <a:off x="4328932" y="1809448"/>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2</a:t>
                </a:r>
              </a:p>
            </p:txBody>
          </p:sp>
        </p:grpSp>
        <p:grpSp>
          <p:nvGrpSpPr>
            <p:cNvPr id="75" name="组合 74"/>
            <p:cNvGrpSpPr/>
            <p:nvPr/>
          </p:nvGrpSpPr>
          <p:grpSpPr>
            <a:xfrm>
              <a:off x="6856688" y="3138319"/>
              <a:ext cx="567760" cy="489503"/>
              <a:chOff x="4328932" y="2416140"/>
              <a:chExt cx="425820" cy="367127"/>
            </a:xfrm>
          </p:grpSpPr>
          <p:sp>
            <p:nvSpPr>
              <p:cNvPr id="76" name="直角三角形 75"/>
              <p:cNvSpPr/>
              <p:nvPr/>
            </p:nvSpPr>
            <p:spPr>
              <a:xfrm rot="10800000" flipH="1">
                <a:off x="4359842" y="2471625"/>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77" name="TextBox 76"/>
              <p:cNvSpPr txBox="1"/>
              <p:nvPr/>
            </p:nvSpPr>
            <p:spPr>
              <a:xfrm>
                <a:off x="4328932" y="2416140"/>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3</a:t>
                </a:r>
              </a:p>
            </p:txBody>
          </p:sp>
        </p:grpSp>
        <p:grpSp>
          <p:nvGrpSpPr>
            <p:cNvPr id="78" name="组合 77"/>
            <p:cNvGrpSpPr/>
            <p:nvPr/>
          </p:nvGrpSpPr>
          <p:grpSpPr>
            <a:xfrm>
              <a:off x="6856688" y="3856958"/>
              <a:ext cx="567760" cy="486547"/>
              <a:chOff x="4328932" y="2955119"/>
              <a:chExt cx="425820" cy="364910"/>
            </a:xfrm>
          </p:grpSpPr>
          <p:sp>
            <p:nvSpPr>
              <p:cNvPr id="79" name="直角三角形 78"/>
              <p:cNvSpPr/>
              <p:nvPr/>
            </p:nvSpPr>
            <p:spPr>
              <a:xfrm rot="10800000" flipH="1">
                <a:off x="4359842" y="3008387"/>
                <a:ext cx="394910" cy="311642"/>
              </a:xfrm>
              <a:prstGeom prst="rtTriangle">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0" name="TextBox 79"/>
              <p:cNvSpPr txBox="1"/>
              <p:nvPr/>
            </p:nvSpPr>
            <p:spPr>
              <a:xfrm>
                <a:off x="4328932" y="2955119"/>
                <a:ext cx="193626"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4</a:t>
                </a:r>
              </a:p>
            </p:txBody>
          </p:sp>
        </p:grpSp>
        <p:grpSp>
          <p:nvGrpSpPr>
            <p:cNvPr id="81" name="组合 80"/>
            <p:cNvGrpSpPr/>
            <p:nvPr/>
          </p:nvGrpSpPr>
          <p:grpSpPr>
            <a:xfrm>
              <a:off x="6856684" y="4689949"/>
              <a:ext cx="567764" cy="497579"/>
              <a:chOff x="4328929" y="3579862"/>
              <a:chExt cx="425823" cy="373184"/>
            </a:xfrm>
          </p:grpSpPr>
          <p:sp>
            <p:nvSpPr>
              <p:cNvPr id="82" name="直角三角形 81"/>
              <p:cNvSpPr/>
              <p:nvPr/>
            </p:nvSpPr>
            <p:spPr>
              <a:xfrm rot="10800000" flipH="1">
                <a:off x="4359842" y="3641404"/>
                <a:ext cx="394910" cy="311642"/>
              </a:xfrm>
              <a:prstGeom prst="rtTriangl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endParaRPr>
              </a:p>
            </p:txBody>
          </p:sp>
          <p:sp>
            <p:nvSpPr>
              <p:cNvPr id="83" name="TextBox 82"/>
              <p:cNvSpPr txBox="1"/>
              <p:nvPr/>
            </p:nvSpPr>
            <p:spPr>
              <a:xfrm>
                <a:off x="4328929" y="3579862"/>
                <a:ext cx="193625" cy="248843"/>
              </a:xfrm>
              <a:prstGeom prst="rect">
                <a:avLst/>
              </a:prstGeom>
              <a:noFill/>
            </p:spPr>
            <p:txBody>
              <a:bodyPr wrap="none" rtlCol="0">
                <a:spAutoFit/>
              </a:bodyPr>
              <a:lstStyle>
                <a:defPPr>
                  <a:defRPr lang="zh-CN"/>
                </a:defPPr>
                <a:lvl1pPr>
                  <a:defRPr sz="1867" b="1">
                    <a:solidFill>
                      <a:srgbClr val="FFFFFF"/>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5</a:t>
                </a:r>
              </a:p>
            </p:txBody>
          </p:sp>
        </p:grpSp>
      </p:grpSp>
      <p:grpSp>
        <p:nvGrpSpPr>
          <p:cNvPr id="101" name="组合 100"/>
          <p:cNvGrpSpPr/>
          <p:nvPr/>
        </p:nvGrpSpPr>
        <p:grpSpPr>
          <a:xfrm>
            <a:off x="2779125" y="2170674"/>
            <a:ext cx="2371995" cy="2248803"/>
            <a:chOff x="2084344" y="1728449"/>
            <a:chExt cx="1778996" cy="1686602"/>
          </a:xfrm>
        </p:grpSpPr>
        <p:sp>
          <p:nvSpPr>
            <p:cNvPr id="7" name="矩形 6"/>
            <p:cNvSpPr/>
            <p:nvPr/>
          </p:nvSpPr>
          <p:spPr>
            <a:xfrm>
              <a:off x="2084344" y="1728449"/>
              <a:ext cx="1778996" cy="1686602"/>
            </a:xfrm>
            <a:prstGeom prst="rect">
              <a:avLst/>
            </a:prstGeom>
            <a:solidFill>
              <a:srgbClr val="FFFFFF">
                <a:alpha val="94000"/>
              </a:srgbClr>
            </a:solidFill>
            <a:ln w="73025" cap="sq" cmpd="sng">
              <a:solidFill>
                <a:srgbClr val="00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EFEFEF"/>
                </a:solidFill>
              </a:endParaRPr>
            </a:p>
          </p:txBody>
        </p:sp>
        <p:sp>
          <p:nvSpPr>
            <p:cNvPr id="84" name="TextBox 83"/>
            <p:cNvSpPr txBox="1"/>
            <p:nvPr/>
          </p:nvSpPr>
          <p:spPr>
            <a:xfrm>
              <a:off x="2364005" y="2082399"/>
              <a:ext cx="1247845" cy="561741"/>
            </a:xfrm>
            <a:prstGeom prst="rect">
              <a:avLst/>
            </a:prstGeom>
            <a:noFill/>
            <a:ln>
              <a:noFill/>
            </a:ln>
          </p:spPr>
          <p:txBody>
            <a:bodyPr wrap="square" rtlCol="0">
              <a:spAutoFit/>
            </a:bodyPr>
            <a:lstStyle/>
            <a:p>
              <a:pPr algn="ctr"/>
              <a:r>
                <a:rPr lang="zh-CN" altLang="en-US" sz="4267" dirty="0">
                  <a:solidFill>
                    <a:schemeClr val="bg1">
                      <a:lumMod val="25000"/>
                    </a:schemeClr>
                  </a:solidFill>
                  <a:latin typeface="思源黑体 CN Bold" pitchFamily="34" charset="-122"/>
                  <a:ea typeface="思源黑体 CN Bold" pitchFamily="34" charset="-122"/>
                </a:rPr>
                <a:t>目录</a:t>
              </a:r>
            </a:p>
          </p:txBody>
        </p:sp>
        <p:sp>
          <p:nvSpPr>
            <p:cNvPr id="86" name="TextBox 85"/>
            <p:cNvSpPr txBox="1"/>
            <p:nvPr/>
          </p:nvSpPr>
          <p:spPr>
            <a:xfrm>
              <a:off x="2287129" y="2600060"/>
              <a:ext cx="1407383" cy="346249"/>
            </a:xfrm>
            <a:prstGeom prst="rect">
              <a:avLst/>
            </a:prstGeom>
            <a:noFill/>
            <a:ln>
              <a:noFill/>
            </a:ln>
          </p:spPr>
          <p:txBody>
            <a:bodyPr wrap="square" rtlCol="0">
              <a:spAutoFit/>
            </a:bodyPr>
            <a:lstStyle/>
            <a:p>
              <a:pPr algn="ctr"/>
              <a:r>
                <a:rPr lang="en-US" altLang="zh-CN" sz="2400" dirty="0">
                  <a:solidFill>
                    <a:schemeClr val="bg1">
                      <a:lumMod val="25000"/>
                    </a:schemeClr>
                  </a:solidFill>
                  <a:latin typeface="Open Sans Extrabold" pitchFamily="34" charset="0"/>
                  <a:ea typeface="Open Sans Extrabold" pitchFamily="34" charset="0"/>
                  <a:cs typeface="Open Sans Extrabold" pitchFamily="34" charset="0"/>
                </a:rPr>
                <a:t>CATALOG</a:t>
              </a:r>
              <a:endParaRPr lang="zh-CN" altLang="en-US" sz="2400" dirty="0">
                <a:solidFill>
                  <a:schemeClr val="bg1">
                    <a:lumMod val="25000"/>
                  </a:schemeClr>
                </a:solidFill>
                <a:latin typeface="Open Sans Extrabold" pitchFamily="34" charset="0"/>
                <a:ea typeface="思源黑体 CN Regular" pitchFamily="34" charset="-122"/>
                <a:cs typeface="Open Sans Extrabold" pitchFamily="34" charset="0"/>
              </a:endParaRPr>
            </a:p>
          </p:txBody>
        </p:sp>
      </p:grpSp>
      <p:cxnSp>
        <p:nvCxnSpPr>
          <p:cNvPr id="93" name="直接连接符 92"/>
          <p:cNvCxnSpPr/>
          <p:nvPr/>
        </p:nvCxnSpPr>
        <p:spPr>
          <a:xfrm flipH="1">
            <a:off x="3404233" y="4419477"/>
            <a:ext cx="1795727" cy="1100232"/>
          </a:xfrm>
          <a:prstGeom prst="line">
            <a:avLst/>
          </a:prstGeom>
          <a:ln w="12700">
            <a:solidFill>
              <a:srgbClr val="00FF00"/>
            </a:solidFill>
            <a:tailEnd type="ova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761528" y="1028734"/>
            <a:ext cx="1795727" cy="1100232"/>
          </a:xfrm>
          <a:prstGeom prst="line">
            <a:avLst/>
          </a:prstGeom>
          <a:ln w="12700">
            <a:solidFill>
              <a:srgbClr val="00FF00"/>
            </a:solidFill>
            <a:headEnd type="oval"/>
          </a:ln>
        </p:spPr>
        <p:style>
          <a:lnRef idx="1">
            <a:schemeClr val="accent1"/>
          </a:lnRef>
          <a:fillRef idx="0">
            <a:schemeClr val="accent1"/>
          </a:fillRef>
          <a:effectRef idx="0">
            <a:schemeClr val="accent1"/>
          </a:effectRef>
          <a:fontRef idx="minor">
            <a:schemeClr val="tx1"/>
          </a:fontRef>
        </p:style>
      </p:cxnSp>
      <p:pic>
        <p:nvPicPr>
          <p:cNvPr id="64" name="图片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9700" y="281334"/>
            <a:ext cx="1384165" cy="301668"/>
          </a:xfrm>
          <a:prstGeom prst="rect">
            <a:avLst/>
          </a:prstGeom>
        </p:spPr>
      </p:pic>
      <p:grpSp>
        <p:nvGrpSpPr>
          <p:cNvPr id="85" name="组合 84"/>
          <p:cNvGrpSpPr/>
          <p:nvPr/>
        </p:nvGrpSpPr>
        <p:grpSpPr>
          <a:xfrm>
            <a:off x="-32020" y="-47491"/>
            <a:ext cx="2971310" cy="6905491"/>
            <a:chOff x="-32021" y="-6547"/>
            <a:chExt cx="3039763" cy="7041522"/>
          </a:xfrm>
        </p:grpSpPr>
        <p:pic>
          <p:nvPicPr>
            <p:cNvPr id="88" name="圖片 24"/>
            <p:cNvPicPr>
              <a:picLocks noChangeAspect="1"/>
            </p:cNvPicPr>
            <p:nvPr/>
          </p:nvPicPr>
          <p:blipFill rotWithShape="1">
            <a:blip r:embed="rId4" cstate="print">
              <a:extLst>
                <a:ext uri="{28A0092B-C50C-407E-A947-70E740481C1C}">
                  <a14:useLocalDpi xmlns:a14="http://schemas.microsoft.com/office/drawing/2010/main" val="0"/>
                </a:ext>
              </a:extLst>
            </a:blip>
            <a:srcRect l="4600" r="6529"/>
            <a:stretch/>
          </p:blipFill>
          <p:spPr>
            <a:xfrm>
              <a:off x="-16255" y="5243342"/>
              <a:ext cx="3023997" cy="1791633"/>
            </a:xfrm>
            <a:prstGeom prst="rect">
              <a:avLst/>
            </a:prstGeom>
          </p:spPr>
        </p:pic>
        <p:pic>
          <p:nvPicPr>
            <p:cNvPr id="98" name="圖片 32"/>
            <p:cNvPicPr>
              <a:picLocks noChangeAspect="1"/>
            </p:cNvPicPr>
            <p:nvPr/>
          </p:nvPicPr>
          <p:blipFill rotWithShape="1">
            <a:blip r:embed="rId5" cstate="print">
              <a:extLst>
                <a:ext uri="{28A0092B-C50C-407E-A947-70E740481C1C}">
                  <a14:useLocalDpi xmlns:a14="http://schemas.microsoft.com/office/drawing/2010/main" val="0"/>
                </a:ext>
              </a:extLst>
            </a:blip>
            <a:srcRect t="5975" b="1"/>
            <a:stretch/>
          </p:blipFill>
          <p:spPr>
            <a:xfrm>
              <a:off x="-15281" y="3595720"/>
              <a:ext cx="3017920" cy="1686688"/>
            </a:xfrm>
            <a:prstGeom prst="rect">
              <a:avLst/>
            </a:prstGeom>
          </p:spPr>
        </p:pic>
        <p:pic>
          <p:nvPicPr>
            <p:cNvPr id="92" name="圖片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00" y="1859615"/>
              <a:ext cx="3013958" cy="1757138"/>
            </a:xfrm>
            <a:prstGeom prst="rect">
              <a:avLst/>
            </a:prstGeom>
          </p:spPr>
        </p:pic>
        <p:pic>
          <p:nvPicPr>
            <p:cNvPr id="94" name="圖片 30"/>
            <p:cNvPicPr>
              <a:picLocks noChangeAspect="1"/>
            </p:cNvPicPr>
            <p:nvPr/>
          </p:nvPicPr>
          <p:blipFill rotWithShape="1">
            <a:blip r:embed="rId7" cstate="print">
              <a:extLst>
                <a:ext uri="{28A0092B-C50C-407E-A947-70E740481C1C}">
                  <a14:useLocalDpi xmlns:a14="http://schemas.microsoft.com/office/drawing/2010/main" val="0"/>
                </a:ext>
              </a:extLst>
            </a:blip>
            <a:srcRect b="4930"/>
            <a:stretch/>
          </p:blipFill>
          <p:spPr>
            <a:xfrm>
              <a:off x="-32021" y="-6547"/>
              <a:ext cx="3030625" cy="1867809"/>
            </a:xfrm>
            <a:prstGeom prst="rect">
              <a:avLst/>
            </a:prstGeom>
          </p:spPr>
        </p:pic>
      </p:grpSp>
      <p:sp>
        <p:nvSpPr>
          <p:cNvPr id="103" name="矩形 102"/>
          <p:cNvSpPr/>
          <p:nvPr/>
        </p:nvSpPr>
        <p:spPr>
          <a:xfrm>
            <a:off x="-64363" y="-47491"/>
            <a:ext cx="2998063" cy="6919039"/>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95</a:t>
            </a:fld>
            <a:endParaRPr lang="zh-CN" altLang="en-US">
              <a:solidFill>
                <a:srgbClr val="EFEFEF">
                  <a:tint val="75000"/>
                </a:srgbClr>
              </a:solidFill>
            </a:endParaRPr>
          </a:p>
        </p:txBody>
      </p:sp>
    </p:spTree>
    <p:extLst>
      <p:ext uri="{BB962C8B-B14F-4D97-AF65-F5344CB8AC3E}">
        <p14:creationId xmlns:p14="http://schemas.microsoft.com/office/powerpoint/2010/main" val="140397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F811DF0-BCD2-4668-B6D3-9A5A231CFAA8}" type="slidenum">
              <a:rPr lang="zh-CN" altLang="en-US" smtClean="0"/>
              <a:t>96</a:t>
            </a:fld>
            <a:endParaRPr lang="zh-CN" altLang="en-US"/>
          </a:p>
        </p:txBody>
      </p:sp>
      <p:sp>
        <p:nvSpPr>
          <p:cNvPr id="6" name="标题 1"/>
          <p:cNvSpPr>
            <a:spLocks noGrp="1"/>
          </p:cNvSpPr>
          <p:nvPr>
            <p:ph type="title"/>
          </p:nvPr>
        </p:nvSpPr>
        <p:spPr>
          <a:xfrm>
            <a:off x="838196" y="136091"/>
            <a:ext cx="7182729" cy="699595"/>
          </a:xfrm>
        </p:spPr>
        <p:txBody>
          <a:bodyPr/>
          <a:lstStyle/>
          <a:p>
            <a:r>
              <a:rPr lang="zh-CN" altLang="en-US" dirty="0"/>
              <a:t>谁来</a:t>
            </a:r>
            <a:r>
              <a:rPr lang="zh-CN" altLang="en-US" dirty="0" smtClean="0"/>
              <a:t>回答</a:t>
            </a:r>
            <a:r>
              <a:rPr lang="zh-CN" altLang="en-US" dirty="0"/>
              <a:t>一下</a:t>
            </a:r>
          </a:p>
        </p:txBody>
      </p:sp>
      <p:sp>
        <p:nvSpPr>
          <p:cNvPr id="7" name="Rectangle 3"/>
          <p:cNvSpPr txBox="1">
            <a:spLocks noChangeArrowheads="1"/>
          </p:cNvSpPr>
          <p:nvPr/>
        </p:nvSpPr>
        <p:spPr>
          <a:xfrm>
            <a:off x="838196" y="1290440"/>
            <a:ext cx="9490368" cy="2699669"/>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如何去除代码中大量的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if-else</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分支结构？</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JDK</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IO</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类用到了哪些设计模式？</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Spring</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框架中用到了哪些设计模式？</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a:p>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Mybatis</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的</a:t>
            </a:r>
            <a:r>
              <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rPr>
              <a:t>Mapper</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rPr>
              <a:t>为什么不需要实现类？</a:t>
            </a:r>
            <a:endParaRPr lang="en-US" altLang="zh-CN"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00168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bg1">
                    <a:lumMod val="10000"/>
                  </a:schemeClr>
                </a:solidFill>
              </a:rPr>
              <a:t>考试码</a:t>
            </a:r>
            <a:endParaRPr lang="zh-CN" altLang="en-US" dirty="0">
              <a:solidFill>
                <a:schemeClr val="bg1">
                  <a:lumMod val="10000"/>
                </a:schemeClr>
              </a:solidFill>
            </a:endParaRPr>
          </a:p>
        </p:txBody>
      </p:sp>
      <p:sp>
        <p:nvSpPr>
          <p:cNvPr id="4" name="灯片编号占位符 3"/>
          <p:cNvSpPr>
            <a:spLocks noGrp="1"/>
          </p:cNvSpPr>
          <p:nvPr>
            <p:ph type="sldNum" sz="quarter" idx="12"/>
          </p:nvPr>
        </p:nvSpPr>
        <p:spPr/>
        <p:txBody>
          <a:bodyPr/>
          <a:lstStyle/>
          <a:p>
            <a:fld id="{2690A93D-9572-4883-973B-ECAF431D4803}" type="slidenum">
              <a:rPr lang="zh-CN" altLang="en-US" smtClean="0"/>
              <a:t>97</a:t>
            </a:fld>
            <a:endParaRPr lang="zh-CN" altLang="en-US"/>
          </a:p>
        </p:txBody>
      </p:sp>
      <p:pic>
        <p:nvPicPr>
          <p:cNvPr id="2050" name="图片 3"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977" y="1600616"/>
            <a:ext cx="4129356" cy="401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stretch>
            <a:fillRect/>
          </a:stretch>
        </p:blipFill>
        <p:spPr>
          <a:xfrm>
            <a:off x="496427" y="1514235"/>
            <a:ext cx="4218798" cy="4188315"/>
          </a:xfrm>
          <a:prstGeom prst="rect">
            <a:avLst/>
          </a:prstGeom>
        </p:spPr>
      </p:pic>
    </p:spTree>
    <p:extLst>
      <p:ext uri="{BB962C8B-B14F-4D97-AF65-F5344CB8AC3E}">
        <p14:creationId xmlns:p14="http://schemas.microsoft.com/office/powerpoint/2010/main" val="3839265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A8F92DE-CBCA-413F-A7B6-455587790711}" type="slidenum">
              <a:rPr lang="zh-CN" altLang="en-US" smtClean="0">
                <a:solidFill>
                  <a:srgbClr val="EFEFEF">
                    <a:tint val="75000"/>
                  </a:srgbClr>
                </a:solidFill>
              </a:rPr>
              <a:pPr/>
              <a:t>98</a:t>
            </a:fld>
            <a:endParaRPr lang="zh-CN" altLang="en-US">
              <a:solidFill>
                <a:srgbClr val="EFEFEF">
                  <a:tint val="75000"/>
                </a:srgbClr>
              </a:solidFill>
            </a:endParaRPr>
          </a:p>
        </p:txBody>
      </p:sp>
    </p:spTree>
    <p:extLst>
      <p:ext uri="{BB962C8B-B14F-4D97-AF65-F5344CB8AC3E}">
        <p14:creationId xmlns:p14="http://schemas.microsoft.com/office/powerpoint/2010/main" val="2083212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9">
      <a:dk1>
        <a:srgbClr val="EFEFEF"/>
      </a:dk1>
      <a:lt1>
        <a:srgbClr val="EFEFEF"/>
      </a:lt1>
      <a:dk2>
        <a:srgbClr val="EFEFEF"/>
      </a:dk2>
      <a:lt2>
        <a:srgbClr val="EFEFEF"/>
      </a:lt2>
      <a:accent1>
        <a:srgbClr val="80C535"/>
      </a:accent1>
      <a:accent2>
        <a:srgbClr val="00B050"/>
      </a:accent2>
      <a:accent3>
        <a:srgbClr val="80C535"/>
      </a:accent3>
      <a:accent4>
        <a:srgbClr val="00B050"/>
      </a:accent4>
      <a:accent5>
        <a:srgbClr val="80C535"/>
      </a:accent5>
      <a:accent6>
        <a:srgbClr val="00B050"/>
      </a:accent6>
      <a:hlink>
        <a:srgbClr val="01D050"/>
      </a:hlink>
      <a:folHlink>
        <a:srgbClr val="00B050"/>
      </a:folHlink>
    </a:clrScheme>
    <a:fontScheme name="自定义 2">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TotalTime>
  <Words>20040</Words>
  <Application>Microsoft Office PowerPoint</Application>
  <PresentationFormat>宽屏</PresentationFormat>
  <Paragraphs>1110</Paragraphs>
  <Slides>98</Slides>
  <Notes>93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98</vt:i4>
      </vt:variant>
    </vt:vector>
  </HeadingPairs>
  <TitlesOfParts>
    <vt:vector size="113" baseType="lpstr">
      <vt:lpstr>Arial Unicode MS</vt:lpstr>
      <vt:lpstr>Open Sans Extrabold</vt:lpstr>
      <vt:lpstr>PingFang SC</vt:lpstr>
      <vt:lpstr>思源黑体 CN Bold</vt:lpstr>
      <vt:lpstr>思源黑体 CN Regular</vt:lpstr>
      <vt:lpstr>宋体</vt:lpstr>
      <vt:lpstr>微软雅黑</vt:lpstr>
      <vt:lpstr>Arial</vt:lpstr>
      <vt:lpstr>Calibri</vt:lpstr>
      <vt:lpstr>Open Sans</vt:lpstr>
      <vt:lpstr>Wingdings</vt:lpstr>
      <vt:lpstr>Wingdings 2</vt:lpstr>
      <vt:lpstr>Office 主题</vt:lpstr>
      <vt:lpstr>Office 主题​​</vt:lpstr>
      <vt:lpstr>Microsoft Word 文档</vt:lpstr>
      <vt:lpstr>PowerPoint 演示文稿</vt:lpstr>
      <vt:lpstr>签到码</vt:lpstr>
      <vt:lpstr>讲师简介</vt:lpstr>
      <vt:lpstr>课件更新履历</vt:lpstr>
      <vt:lpstr>课程目标</vt:lpstr>
      <vt:lpstr>PowerPoint 演示文稿</vt:lpstr>
      <vt:lpstr>开篇导读-设计模式的重要性</vt:lpstr>
      <vt:lpstr>预留题目</vt:lpstr>
      <vt:lpstr>开篇导读-设计模式的重要性</vt:lpstr>
      <vt:lpstr>开篇导读-评价代码质量的好坏</vt:lpstr>
      <vt:lpstr>开篇导读-5大概念</vt:lpstr>
      <vt:lpstr>PowerPoint 演示文稿</vt:lpstr>
      <vt:lpstr>设计模式与思想-面向对象-想到啥？</vt:lpstr>
      <vt:lpstr>PowerPoint 演示文稿</vt:lpstr>
      <vt:lpstr>设计模式与思想-面向对象-何用？</vt:lpstr>
      <vt:lpstr>设计模式与思想-面向对象-基于接口而非实现</vt:lpstr>
      <vt:lpstr>PowerPoint 演示文稿</vt:lpstr>
      <vt:lpstr>设计模式与思想-面向对象-少用继承，多用组合</vt:lpstr>
      <vt:lpstr>设计模式与思想-面向对象-少用继承，多用组合</vt:lpstr>
      <vt:lpstr>设计模式与思想-面向对象-少用继承，多用组合</vt:lpstr>
      <vt:lpstr>PowerPoint 演示文稿</vt:lpstr>
      <vt:lpstr>设计模式与思想-设计原则-单一原则判定</vt:lpstr>
      <vt:lpstr>设计模式与思想-设计原则-单一原则判定</vt:lpstr>
      <vt:lpstr>设计模式与思想-设计原则-开闭原则，如何理解？</vt:lpstr>
      <vt:lpstr>设计模式与思想-设计原则-开闭原则案例</vt:lpstr>
      <vt:lpstr>设计模式与思想-设计原则-里氏替换</vt:lpstr>
      <vt:lpstr>设计模式与思想-设计原则-里氏替换，反例</vt:lpstr>
      <vt:lpstr>设计模式与思想-设计原则-接口隔离，三种应用</vt:lpstr>
      <vt:lpstr>设计模式与思想-设计原则-接口隔离，一组API</vt:lpstr>
      <vt:lpstr>设计模式与思想-设计原则-接口隔离，单个API接口</vt:lpstr>
      <vt:lpstr>设计模式与思想-设计原则-接口隔离，OOP接口</vt:lpstr>
      <vt:lpstr>设计模式与思想-设计原则-接口隔离，OOP接口</vt:lpstr>
      <vt:lpstr>设计模式与思想-设计原则-接口隔离，OOP接口</vt:lpstr>
      <vt:lpstr>设计模式与思想-设计原则-依赖倒置，控制反转</vt:lpstr>
      <vt:lpstr>设计模式与思想-设计原则-依赖倒置，控制反转</vt:lpstr>
      <vt:lpstr>设计模式与思想-设计原则-依赖倒置，依赖注入</vt:lpstr>
      <vt:lpstr>PowerPoint 演示文稿</vt:lpstr>
      <vt:lpstr>PowerPoint 演示文稿</vt:lpstr>
      <vt:lpstr>设计模式与思想-设计原则-KISS原则</vt:lpstr>
      <vt:lpstr>PowerPoint 演示文稿</vt:lpstr>
      <vt:lpstr>设计模式与思想-设计原则-YAGNI原则</vt:lpstr>
      <vt:lpstr>设计模式与思想-设计原则-DRY原则</vt:lpstr>
      <vt:lpstr>PowerPoint 演示文稿</vt:lpstr>
      <vt:lpstr>设计模式与思想-设计原则-迪米特，高内聚，松耦合</vt:lpstr>
      <vt:lpstr>设计模式与思想-设计原则-迪米特，高内聚，松耦合</vt:lpstr>
      <vt:lpstr>PowerPoint 演示文稿</vt:lpstr>
      <vt:lpstr>设计模式与思想-规范与重构-三问重构，what</vt:lpstr>
      <vt:lpstr>设计模式与思想-规范与重构-三问重构，why</vt:lpstr>
      <vt:lpstr>设计模式与思想-规范与重构-三问重构，why</vt:lpstr>
      <vt:lpstr>设计模式与思想-规范与重构-三问重构，why</vt:lpstr>
      <vt:lpstr>设计模式与思想-规范与重构-三问重构，when</vt:lpstr>
      <vt:lpstr>设计模式与思想-规范与重构-代码的坏味道</vt:lpstr>
      <vt:lpstr>设计模式与思想-规范与重构-实现解耦</vt:lpstr>
      <vt:lpstr>设计模式与思想-规范与重构-快速改善规范</vt:lpstr>
      <vt:lpstr>PowerPoint 演示文稿</vt:lpstr>
      <vt:lpstr>设计模式与范式-创建型-单例有几种实现方式</vt:lpstr>
      <vt:lpstr>设计模式与范式-创建型-单例线程安全吗？</vt:lpstr>
      <vt:lpstr>设计模式与范式-创建型-分布式单例实现</vt:lpstr>
      <vt:lpstr>设计模式与范式-创建型-简单工厂，工厂模式</vt:lpstr>
      <vt:lpstr>设计模式与范式-创建型-建造者模式</vt:lpstr>
      <vt:lpstr>PowerPoint 演示文稿</vt:lpstr>
      <vt:lpstr>设计模式与范式-结构型-代理模式</vt:lpstr>
      <vt:lpstr>PowerPoint 演示文稿</vt:lpstr>
      <vt:lpstr>设计模式与范式-结构型-代理模式应用</vt:lpstr>
      <vt:lpstr>思考一下</vt:lpstr>
      <vt:lpstr>设计模式与范式-结构型-桥接模式，JDBC</vt:lpstr>
      <vt:lpstr>设计模式与范式-结构型-桥接模式，JDBC</vt:lpstr>
      <vt:lpstr>PowerPoint 演示文稿</vt:lpstr>
      <vt:lpstr>设计模式与范式-结构型-装饰器模式，IO类</vt:lpstr>
      <vt:lpstr>设计模式与范式-结构型-装饰器模式，IO类</vt:lpstr>
      <vt:lpstr>PowerPoint 演示文稿</vt:lpstr>
      <vt:lpstr>设计模式与范式-结构型-适配器模式</vt:lpstr>
      <vt:lpstr>PowerPoint 演示文稿</vt:lpstr>
      <vt:lpstr>设计模式与范式-结构型-门面模式</vt:lpstr>
      <vt:lpstr>设计模式与范式-行为型-观察者模式</vt:lpstr>
      <vt:lpstr>设计模式与范式-行为型-观察者模式，异步非阻塞</vt:lpstr>
      <vt:lpstr>设计模式与范式-行为型-模板模式</vt:lpstr>
      <vt:lpstr>设计模式与范式-行为型-策略模式</vt:lpstr>
      <vt:lpstr>PowerPoint 演示文稿</vt:lpstr>
      <vt:lpstr>设计模式与范式-行为型-责任链模式</vt:lpstr>
      <vt:lpstr>设计模式与范式-行为型-状态模式</vt:lpstr>
      <vt:lpstr>PowerPoint 演示文稿</vt:lpstr>
      <vt:lpstr>设计模式与范式-总结</vt:lpstr>
      <vt:lpstr>PowerPoint 演示文稿</vt:lpstr>
      <vt:lpstr>开源与项目实战-开源-JDK与设计模式</vt:lpstr>
      <vt:lpstr>开源与项目实战-开源-JDK与设计模式</vt:lpstr>
      <vt:lpstr>开源与项目实战-开源-JDK与设计模式</vt:lpstr>
      <vt:lpstr>PowerPoint 演示文稿</vt:lpstr>
      <vt:lpstr>开源与项目实战-开源-Spring与设计模式</vt:lpstr>
      <vt:lpstr>PowerPoint 演示文稿</vt:lpstr>
      <vt:lpstr>开源与项目实战-开源-Mybatis与设计模式</vt:lpstr>
      <vt:lpstr>思考一下</vt:lpstr>
      <vt:lpstr>开源与项目实战-项目实战-限流算法</vt:lpstr>
      <vt:lpstr>推荐</vt:lpstr>
      <vt:lpstr>PowerPoint 演示文稿</vt:lpstr>
      <vt:lpstr>谁来回答一下</vt:lpstr>
      <vt:lpstr>考试码</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钱国英</dc:creator>
  <cp:lastModifiedBy>甄教明</cp:lastModifiedBy>
  <cp:revision>448</cp:revision>
  <dcterms:created xsi:type="dcterms:W3CDTF">2016-06-01T07:19:10Z</dcterms:created>
  <dcterms:modified xsi:type="dcterms:W3CDTF">2022-05-25T13:42:33Z</dcterms:modified>
</cp:coreProperties>
</file>